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  <p:sldMasterId id="2147483697" r:id="rId2"/>
  </p:sldMasterIdLst>
  <p:notesMasterIdLst>
    <p:notesMasterId r:id="rId19"/>
  </p:notesMasterIdLst>
  <p:sldIdLst>
    <p:sldId id="273" r:id="rId3"/>
    <p:sldId id="256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70" r:id="rId14"/>
    <p:sldId id="271" r:id="rId15"/>
    <p:sldId id="272" r:id="rId16"/>
    <p:sldId id="267" r:id="rId17"/>
    <p:sldId id="27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3" d="100"/>
          <a:sy n="83" d="100"/>
        </p:scale>
        <p:origin x="420" y="90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0.package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1.package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2.package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.package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4.package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5.package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6.package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7.package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8.package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9.package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A2D3-4FDC-AF75-C19F215F3B5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A2D3-4FDC-AF75-C19F215F3B51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2D3-4FDC-AF75-C19F215F3B51}"/>
              </c:ext>
            </c:extLst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0.4</c:v>
                </c:pt>
                <c:pt idx="1">
                  <c:v>0.5</c:v>
                </c:pt>
                <c:pt idx="2">
                  <c:v>0.8</c:v>
                </c:pt>
                <c:pt idx="3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2D3-4FDC-AF75-C19F215F3B51}"/>
            </c:ext>
          </c:extLst>
        </c:ser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  <a:ea typeface="+mn-ea"/>
                        <a:cs typeface="+mn-cs"/>
                      </a:defRPr>
                    </a:pPr>
                    <a:fld id="{932180CE-D2E1-48E2-944B-C553AB9F9C89}" type="CELLRANGE">
                      <a: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rPr>
                      <a:pPr>
                        <a:defRPr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solidFill>
                  <a:prstClr val="white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165100" dist="1016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 w="38100" h="19050" prst="angle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ITC Avant Garde Std Bk" panose="020B0502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A2D3-4FDC-AF75-C19F215F3B51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3287401574803151"/>
                      <c:h val="0.12945049302730272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  <a:ea typeface="+mn-ea"/>
                        <a:cs typeface="+mn-cs"/>
                      </a:defRPr>
                    </a:pPr>
                    <a:fld id="{6DA4906D-3356-43A7-A63D-F0A5FAFB1FDD}" type="CELLRANGE">
                      <a:rPr lang="en-US" altLang="zh-CN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rPr>
                      <a:pPr>
                        <a:defRPr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solidFill>
                  <a:prstClr val="white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165100" dist="1016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 w="38100" h="19050" prst="angle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ITC Avant Garde Std Bk" panose="020B0502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2D3-4FDC-AF75-C19F215F3B51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3287401574803151"/>
                      <c:h val="0.12945049302730272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  <a:ea typeface="+mn-ea"/>
                        <a:cs typeface="+mn-cs"/>
                      </a:defRPr>
                    </a:pPr>
                    <a:fld id="{34CB8FFC-23E1-4C6B-8978-EAF1D229BF85}" type="CELLRANGE">
                      <a:rPr lang="en-US" altLang="zh-CN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rPr>
                      <a:pPr>
                        <a:defRPr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solidFill>
                  <a:prstClr val="white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165100" dist="1016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 w="38100" h="19050" prst="angle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ITC Avant Garde Std Bk" panose="020B0502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2D3-4FDC-AF75-C19F215F3B51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3287401574803151"/>
                      <c:h val="0.12945049302730272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  <a:ea typeface="+mn-ea"/>
                        <a:cs typeface="+mn-cs"/>
                      </a:defRPr>
                    </a:pPr>
                    <a:fld id="{D3E8460E-9824-472A-A34B-ABDD3F0E2C8F}" type="CELLRANGE">
                      <a:rPr lang="en-US" altLang="zh-CN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rPr>
                      <a:pPr>
                        <a:defRPr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solidFill>
                  <a:prstClr val="white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165100" dist="101600" dir="2700000" algn="tl" rotWithShape="0">
                    <a:prstClr val="black">
                      <a:alpha val="35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 w="38100" h="19050" prst="angle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ITC Avant Garde Std Bk" panose="020B0502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2D3-4FDC-AF75-C19F215F3B51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3287401574803151"/>
                      <c:h val="0.12945049302730272"/>
                    </c:manualLayout>
                  </c15:layout>
                  <c15:dlblFieldTable/>
                  <c15:showDataLabelsRange val="1"/>
                </c:ext>
              </c:extLst>
            </c:dLbl>
            <c:spPr>
              <a:solidFill>
                <a:schemeClr val="lt1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TC Avant Garde Std Bk" panose="020B0502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0.15</c:v>
                </c:pt>
                <c:pt idx="1">
                  <c:v>0.15</c:v>
                </c:pt>
                <c:pt idx="2">
                  <c:v>0.15</c:v>
                </c:pt>
                <c:pt idx="3">
                  <c:v>0.15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2D3-4FDC-AF75-C19F215F3B51}"/>
            </c:ext>
            <c:ext xmlns:c15="http://schemas.microsoft.com/office/drawing/2012/chart" uri="{02D57815-91ED-43cb-92C2-25804820EDAC}">
              <c15:datalabelsRange>
                <c15:f>Sheet1!$D$2:$D$5</c15:f>
                <c15:dlblRangeCache>
                  <c:ptCount val="4"/>
                  <c:pt idx="0">
                    <c:v>40%</c:v>
                  </c:pt>
                  <c:pt idx="1">
                    <c:v>50%</c:v>
                  </c:pt>
                  <c:pt idx="2">
                    <c:v>80%</c:v>
                  </c:pt>
                  <c:pt idx="3">
                    <c:v>60%</c:v>
                  </c:pt>
                </c15:dlblRangeCache>
              </c15:datalabelsRange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75000"/>
                <a:alpha val="50000"/>
              </a:schemeClr>
            </a:solidFill>
            <a:ln>
              <a:noFill/>
              <a:prstDash val="sysDot"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0.6</c:v>
                </c:pt>
                <c:pt idx="1">
                  <c:v>0.5</c:v>
                </c:pt>
                <c:pt idx="2">
                  <c:v>0.19999999999999996</c:v>
                </c:pt>
                <c:pt idx="3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2D3-4FDC-AF75-C19F215F3B5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82"/>
        <c:overlap val="100"/>
        <c:axId val="368843136"/>
        <c:axId val="368843528"/>
      </c:barChart>
      <c:catAx>
        <c:axId val="36884313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cs"/>
              </a:defRPr>
            </a:pPr>
            <a:endParaRPr lang="zh-CN"/>
          </a:p>
        </c:txPr>
        <c:crossAx val="368843528"/>
        <c:crosses val="autoZero"/>
        <c:auto val="1"/>
        <c:lblAlgn val="ctr"/>
        <c:lblOffset val="100"/>
        <c:noMultiLvlLbl val="0"/>
      </c:catAx>
      <c:valAx>
        <c:axId val="368843528"/>
        <c:scaling>
          <c:orientation val="minMax"/>
          <c:max val="1.1500000000000001"/>
        </c:scaling>
        <c:delete val="1"/>
        <c:axPos val="t"/>
        <c:numFmt formatCode="0%" sourceLinked="1"/>
        <c:majorTickMark val="out"/>
        <c:minorTickMark val="none"/>
        <c:tickLblPos val="nextTo"/>
        <c:crossAx val="368843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数据填入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0.5</c:v>
                </c:pt>
                <c:pt idx="2">
                  <c:v>0.8</c:v>
                </c:pt>
                <c:pt idx="3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A5D-4155-83C4-B821338452E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固定值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xfrm>
                  <a:off x="3307866" y="2669460"/>
                  <a:ext cx="1080000" cy="431999"/>
                </a:xfrm>
                <a:solidFill>
                  <a:prstClr val="white"/>
                </a:solidFill>
                <a:ln>
                  <a:noFill/>
                </a:ln>
                <a:effectLst>
                  <a:outerShdw blurRad="203200" dist="101600" dir="2700000" algn="tl" rotWithShape="0">
                    <a:prstClr val="black">
                      <a:alpha val="3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69850" h="25400" prst="angle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6A5D-4155-83C4-B821338452E1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</c:ext>
              </c:extLst>
            </c:dLbl>
            <c:dLbl>
              <c:idx val="1"/>
              <c:spPr>
                <a:xfrm>
                  <a:off x="3989185" y="1884957"/>
                  <a:ext cx="1080000" cy="431999"/>
                </a:xfrm>
                <a:solidFill>
                  <a:prstClr val="white"/>
                </a:solidFill>
                <a:ln>
                  <a:noFill/>
                </a:ln>
                <a:effectLst>
                  <a:outerShdw blurRad="203200" dist="101600" dir="2700000" algn="tl" rotWithShape="0">
                    <a:prstClr val="black">
                      <a:alpha val="3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69850" h="25400" prst="angle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6A5D-4155-83C4-B821338452E1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</c:ext>
              </c:extLst>
            </c:dLbl>
            <c:dLbl>
              <c:idx val="2"/>
              <c:spPr>
                <a:xfrm>
                  <a:off x="6033142" y="1100454"/>
                  <a:ext cx="1080000" cy="431999"/>
                </a:xfrm>
                <a:solidFill>
                  <a:prstClr val="white"/>
                </a:solidFill>
                <a:ln>
                  <a:noFill/>
                </a:ln>
                <a:effectLst>
                  <a:outerShdw blurRad="203200" dist="101600" dir="2700000" algn="tl" rotWithShape="0">
                    <a:prstClr val="black">
                      <a:alpha val="3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69850" h="25400" prst="angle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6A5D-4155-83C4-B821338452E1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</c:ext>
              </c:extLst>
            </c:dLbl>
            <c:dLbl>
              <c:idx val="3"/>
              <c:spPr>
                <a:xfrm>
                  <a:off x="4670504" y="315951"/>
                  <a:ext cx="1080000" cy="431999"/>
                </a:xfrm>
                <a:solidFill>
                  <a:prstClr val="white"/>
                </a:solidFill>
                <a:ln>
                  <a:noFill/>
                </a:ln>
                <a:effectLst>
                  <a:outerShdw blurRad="203200" dist="101600" dir="2700000" algn="tl" rotWithShape="0">
                    <a:prstClr val="black">
                      <a:alpha val="3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69850" h="25400" prst="angle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A5D-4155-83C4-B821338452E1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</c:ext>
              </c:extLst>
            </c:dLbl>
            <c:spPr>
              <a:solidFill>
                <a:schemeClr val="lt1"/>
              </a:soli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69850" h="25400" prst="angle"/>
              </a:sp3d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TC Avant Garde Std Md" panose="020B0602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0.15</c:v>
                </c:pt>
                <c:pt idx="1">
                  <c:v>0.15</c:v>
                </c:pt>
                <c:pt idx="2">
                  <c:v>0.15</c:v>
                </c:pt>
                <c:pt idx="3">
                  <c:v>0.15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A5D-4155-83C4-B821338452E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固定列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0.6</c:v>
                </c:pt>
                <c:pt idx="1">
                  <c:v>0.5</c:v>
                </c:pt>
                <c:pt idx="2">
                  <c:v>0.19999999999999996</c:v>
                </c:pt>
                <c:pt idx="3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A5D-4155-83C4-B821338452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0"/>
        <c:overlap val="100"/>
        <c:axId val="363151304"/>
        <c:axId val="363151696"/>
      </c:barChart>
      <c:catAx>
        <c:axId val="363151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+mn-cs"/>
              </a:defRPr>
            </a:pPr>
            <a:endParaRPr lang="zh-CN"/>
          </a:p>
        </c:txPr>
        <c:crossAx val="363151696"/>
        <c:crosses val="autoZero"/>
        <c:auto val="1"/>
        <c:lblAlgn val="ctr"/>
        <c:lblOffset val="100"/>
        <c:noMultiLvlLbl val="0"/>
      </c:catAx>
      <c:valAx>
        <c:axId val="363151696"/>
        <c:scaling>
          <c:orientation val="minMax"/>
          <c:max val="1.1500000000000001"/>
          <c:min val="0"/>
        </c:scaling>
        <c:delete val="1"/>
        <c:axPos val="b"/>
        <c:numFmt formatCode="0%" sourceLinked="1"/>
        <c:majorTickMark val="out"/>
        <c:minorTickMark val="none"/>
        <c:tickLblPos val="nextTo"/>
        <c:crossAx val="363151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数据填入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0.5</c:v>
                </c:pt>
                <c:pt idx="2">
                  <c:v>0.8</c:v>
                </c:pt>
                <c:pt idx="3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A5D-4155-83C4-B821338452E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固定值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Md" panose="020B0602020202020204" pitchFamily="34" charset="0"/>
                        <a:ea typeface="+mn-ea"/>
                        <a:cs typeface="+mn-cs"/>
                      </a:defRPr>
                    </a:pPr>
                    <a:fld id="{AB626C70-7298-43B8-AC09-B9E6106180E5}" type="CELLRANGE">
                      <a:rPr lang="en-US" altLang="zh-CN"/>
                      <a:pPr>
                        <a:defRPr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Md" panose="020B0602020202020204" pitchFamily="34" charset="0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xfrm>
                  <a:off x="3307866" y="2669460"/>
                  <a:ext cx="1080000" cy="431999"/>
                </a:xfrm>
                <a:solidFill>
                  <a:prstClr val="white"/>
                </a:solidFill>
                <a:ln>
                  <a:noFill/>
                </a:ln>
                <a:effectLst>
                  <a:outerShdw blurRad="203200" dist="101600" dir="2700000" algn="tl" rotWithShape="0">
                    <a:prstClr val="black">
                      <a:alpha val="3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69850" h="25400" prst="angle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6A5D-4155-83C4-B821338452E1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Md" panose="020B0602020202020204" pitchFamily="34" charset="0"/>
                        <a:ea typeface="+mn-ea"/>
                        <a:cs typeface="+mn-cs"/>
                      </a:defRPr>
                    </a:pPr>
                    <a:fld id="{6C82CD07-969B-4FBA-A537-DEC65820BD02}" type="CELLRANGE">
                      <a:rPr lang="en-US" altLang="zh-CN"/>
                      <a:pPr>
                        <a:defRPr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Md" panose="020B0602020202020204" pitchFamily="34" charset="0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xfrm>
                  <a:off x="3989185" y="1884957"/>
                  <a:ext cx="1080000" cy="431999"/>
                </a:xfrm>
                <a:solidFill>
                  <a:prstClr val="white"/>
                </a:solidFill>
                <a:ln>
                  <a:noFill/>
                </a:ln>
                <a:effectLst>
                  <a:outerShdw blurRad="203200" dist="101600" dir="2700000" algn="tl" rotWithShape="0">
                    <a:prstClr val="black">
                      <a:alpha val="3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69850" h="25400" prst="angle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6A5D-4155-83C4-B821338452E1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  <c15:dlblFieldTable/>
                  <c15:showDataLabelsRange val="1"/>
                </c:ext>
              </c:extLst>
            </c:dLbl>
            <c:dLbl>
              <c:idx val="2"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Md" panose="020B0602020202020204" pitchFamily="34" charset="0"/>
                        <a:ea typeface="+mn-ea"/>
                        <a:cs typeface="+mn-cs"/>
                      </a:defRPr>
                    </a:pPr>
                    <a:fld id="{57B58788-3791-4BD5-BDDE-A8EB8E4E0FE4}" type="CELLRANGE">
                      <a:rPr lang="en-US" altLang="zh-CN"/>
                      <a:pPr>
                        <a:defRPr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Md" panose="020B0602020202020204" pitchFamily="34" charset="0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xfrm>
                  <a:off x="6033142" y="1100454"/>
                  <a:ext cx="1080000" cy="431999"/>
                </a:xfrm>
                <a:solidFill>
                  <a:prstClr val="white"/>
                </a:solidFill>
                <a:ln>
                  <a:noFill/>
                </a:ln>
                <a:effectLst>
                  <a:outerShdw blurRad="203200" dist="101600" dir="2700000" algn="tl" rotWithShape="0">
                    <a:prstClr val="black">
                      <a:alpha val="3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69850" h="25400" prst="angle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6A5D-4155-83C4-B821338452E1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  <c15:dlblFieldTable/>
                  <c15:showDataLabelsRange val="1"/>
                </c:ext>
              </c:extLst>
            </c:dLbl>
            <c:dLbl>
              <c:idx val="3"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Md" panose="020B0602020202020204" pitchFamily="34" charset="0"/>
                        <a:ea typeface="+mn-ea"/>
                        <a:cs typeface="+mn-cs"/>
                      </a:defRPr>
                    </a:pPr>
                    <a:fld id="{21999D8B-22A0-4CE8-8CCE-1278779DBB08}" type="CELLRANGE">
                      <a:rPr lang="en-US" altLang="zh-CN"/>
                      <a:pPr>
                        <a:defRPr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Md" panose="020B0602020202020204" pitchFamily="34" charset="0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xfrm>
                  <a:off x="4670504" y="315951"/>
                  <a:ext cx="1080000" cy="431999"/>
                </a:xfrm>
                <a:solidFill>
                  <a:prstClr val="white"/>
                </a:solidFill>
                <a:ln>
                  <a:noFill/>
                </a:ln>
                <a:effectLst>
                  <a:outerShdw blurRad="203200" dist="101600" dir="2700000" algn="tl" rotWithShape="0">
                    <a:prstClr val="black">
                      <a:alpha val="3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69850" h="25400" prst="angle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A5D-4155-83C4-B821338452E1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  <c15:dlblFieldTable/>
                  <c15:showDataLabelsRange val="1"/>
                </c:ext>
              </c:extLst>
            </c:dLbl>
            <c:spPr>
              <a:solidFill>
                <a:schemeClr val="lt1"/>
              </a:soli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69850" h="25400" prst="angle"/>
              </a:sp3d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TC Avant Garde Std Md" panose="020B0602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0.15</c:v>
                </c:pt>
                <c:pt idx="1">
                  <c:v>0.15</c:v>
                </c:pt>
                <c:pt idx="2">
                  <c:v>0.15</c:v>
                </c:pt>
                <c:pt idx="3">
                  <c:v>0.15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A5D-4155-83C4-B821338452E1}"/>
            </c:ext>
            <c:ext xmlns:c15="http://schemas.microsoft.com/office/drawing/2012/chart" uri="{02D57815-91ED-43cb-92C2-25804820EDAC}">
              <c15:datalabelsRange>
                <c15:f>Sheet1!$B$2:$B$5</c15:f>
                <c15:dlblRangeCache>
                  <c:ptCount val="4"/>
                  <c:pt idx="0">
                    <c:v>40%</c:v>
                  </c:pt>
                  <c:pt idx="1">
                    <c:v>50%</c:v>
                  </c:pt>
                  <c:pt idx="2">
                    <c:v>80%</c:v>
                  </c:pt>
                  <c:pt idx="3">
                    <c:v>60%</c:v>
                  </c:pt>
                </c15:dlblRangeCache>
              </c15:datalabelsRange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固定列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0.6</c:v>
                </c:pt>
                <c:pt idx="1">
                  <c:v>0.5</c:v>
                </c:pt>
                <c:pt idx="2">
                  <c:v>0.19999999999999996</c:v>
                </c:pt>
                <c:pt idx="3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A5D-4155-83C4-B821338452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0"/>
        <c:overlap val="100"/>
        <c:axId val="363152480"/>
        <c:axId val="363152872"/>
      </c:barChart>
      <c:catAx>
        <c:axId val="3631524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+mn-cs"/>
              </a:defRPr>
            </a:pPr>
            <a:endParaRPr lang="zh-CN"/>
          </a:p>
        </c:txPr>
        <c:crossAx val="363152872"/>
        <c:crosses val="autoZero"/>
        <c:auto val="1"/>
        <c:lblAlgn val="ctr"/>
        <c:lblOffset val="100"/>
        <c:noMultiLvlLbl val="0"/>
      </c:catAx>
      <c:valAx>
        <c:axId val="363152872"/>
        <c:scaling>
          <c:orientation val="minMax"/>
          <c:max val="1.1500000000000001"/>
          <c:min val="0"/>
        </c:scaling>
        <c:delete val="1"/>
        <c:axPos val="b"/>
        <c:numFmt formatCode="0%" sourceLinked="1"/>
        <c:majorTickMark val="out"/>
        <c:minorTickMark val="none"/>
        <c:tickLblPos val="nextTo"/>
        <c:crossAx val="363152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数据填入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E2BF-4418-952E-C7B5C669AEE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2BF-4418-952E-C7B5C669AEE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E2BF-4418-952E-C7B5C669AEEC}"/>
              </c:ext>
            </c:extLst>
          </c:dPt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0.5</c:v>
                </c:pt>
                <c:pt idx="2">
                  <c:v>0.8</c:v>
                </c:pt>
                <c:pt idx="3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A5D-4155-83C4-B821338452E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固定值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Md" panose="020B0602020202020204" pitchFamily="34" charset="0"/>
                        <a:ea typeface="+mn-ea"/>
                        <a:cs typeface="+mn-cs"/>
                      </a:defRPr>
                    </a:pPr>
                    <a:fld id="{0CEB864C-B65B-405B-9C67-EF3F5CF2D399}" type="CELLRANGE">
                      <a:rPr lang="en-US" altLang="zh-CN"/>
                      <a:pPr>
                        <a:defRPr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Md" panose="020B0602020202020204" pitchFamily="34" charset="0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xfrm>
                  <a:off x="3307866" y="2669460"/>
                  <a:ext cx="1080000" cy="431999"/>
                </a:xfrm>
                <a:solidFill>
                  <a:prstClr val="white"/>
                </a:solidFill>
                <a:ln>
                  <a:noFill/>
                </a:ln>
                <a:effectLst>
                  <a:outerShdw blurRad="203200" dist="101600" dir="2700000" algn="tl" rotWithShape="0">
                    <a:prstClr val="black">
                      <a:alpha val="3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69850" h="25400" prst="angle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6A5D-4155-83C4-B821338452E1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3416456355172732"/>
                      <c:h val="0.12641148518571513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1"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Md" panose="020B0602020202020204" pitchFamily="34" charset="0"/>
                        <a:ea typeface="+mn-ea"/>
                        <a:cs typeface="+mn-cs"/>
                      </a:defRPr>
                    </a:pPr>
                    <a:fld id="{D99E945E-4D27-459C-9ADE-450269188B70}" type="CELLRANGE">
                      <a:rPr lang="en-US" altLang="zh-CN"/>
                      <a:pPr>
                        <a:defRPr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Md" panose="020B0602020202020204" pitchFamily="34" charset="0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xfrm>
                  <a:off x="3989185" y="1884957"/>
                  <a:ext cx="1080000" cy="431999"/>
                </a:xfrm>
                <a:solidFill>
                  <a:prstClr val="white"/>
                </a:solidFill>
                <a:ln>
                  <a:noFill/>
                </a:ln>
                <a:effectLst>
                  <a:outerShdw blurRad="203200" dist="101600" dir="2700000" algn="tl" rotWithShape="0">
                    <a:prstClr val="black">
                      <a:alpha val="3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69850" h="25400" prst="angle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6A5D-4155-83C4-B821338452E1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3416456355172732"/>
                      <c:h val="0.12641148518571513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2"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Md" panose="020B0602020202020204" pitchFamily="34" charset="0"/>
                        <a:ea typeface="+mn-ea"/>
                        <a:cs typeface="+mn-cs"/>
                      </a:defRPr>
                    </a:pPr>
                    <a:fld id="{5EC27F2D-B081-4E5C-A842-69C4C534EC90}" type="CELLRANGE">
                      <a:rPr lang="en-US" altLang="zh-CN"/>
                      <a:pPr>
                        <a:defRPr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Md" panose="020B0602020202020204" pitchFamily="34" charset="0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xfrm>
                  <a:off x="6033142" y="1100454"/>
                  <a:ext cx="1080000" cy="431999"/>
                </a:xfrm>
                <a:solidFill>
                  <a:prstClr val="white"/>
                </a:solidFill>
                <a:ln>
                  <a:noFill/>
                </a:ln>
                <a:effectLst>
                  <a:outerShdw blurRad="203200" dist="101600" dir="2700000" algn="tl" rotWithShape="0">
                    <a:prstClr val="black">
                      <a:alpha val="3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69850" h="25400" prst="angle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6A5D-4155-83C4-B821338452E1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3416456355172732"/>
                      <c:h val="0.12641148518571513"/>
                    </c:manualLayout>
                  </c15:layout>
                  <c15:dlblFieldTable/>
                  <c15:showDataLabelsRange val="1"/>
                </c:ext>
              </c:extLst>
            </c:dLbl>
            <c:dLbl>
              <c:idx val="3"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Md" panose="020B0602020202020204" pitchFamily="34" charset="0"/>
                        <a:ea typeface="+mn-ea"/>
                        <a:cs typeface="+mn-cs"/>
                      </a:defRPr>
                    </a:pPr>
                    <a:fld id="{5D735D2B-54E0-437C-B6CD-5624FD39747B}" type="CELLRANGE">
                      <a:rPr lang="en-US" altLang="zh-CN"/>
                      <a:pPr>
                        <a:defRPr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Md" panose="020B0602020202020204" pitchFamily="34" charset="0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xfrm>
                  <a:off x="4670504" y="315951"/>
                  <a:ext cx="1080000" cy="431999"/>
                </a:xfrm>
                <a:solidFill>
                  <a:prstClr val="white"/>
                </a:solidFill>
                <a:ln>
                  <a:noFill/>
                </a:ln>
                <a:effectLst>
                  <a:outerShdw blurRad="203200" dist="101600" dir="2700000" algn="tl" rotWithShape="0">
                    <a:prstClr val="black">
                      <a:alpha val="3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69850" h="25400" prst="angle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A5D-4155-83C4-B821338452E1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3416456355172732"/>
                      <c:h val="0.12641148518571513"/>
                    </c:manualLayout>
                  </c15:layout>
                  <c15:dlblFieldTable/>
                  <c15:showDataLabelsRange val="1"/>
                </c:ext>
              </c:extLst>
            </c:dLbl>
            <c:spPr>
              <a:solidFill>
                <a:schemeClr val="lt1"/>
              </a:soli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69850" h="25400" prst="angle"/>
              </a:sp3d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TC Avant Garde Std Md" panose="020B0602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/>
                  </a:prstGeom>
                  <a:noFill/>
                  <a:ln>
                    <a:noFill/>
                  </a:ln>
                </c15:spPr>
                <c15:showDataLabelsRange val="1"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0.15</c:v>
                </c:pt>
                <c:pt idx="1">
                  <c:v>0.15</c:v>
                </c:pt>
                <c:pt idx="2">
                  <c:v>0.15</c:v>
                </c:pt>
                <c:pt idx="3">
                  <c:v>0.15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A5D-4155-83C4-B821338452E1}"/>
            </c:ext>
            <c:ext xmlns:c15="http://schemas.microsoft.com/office/drawing/2012/chart" uri="{02D57815-91ED-43cb-92C2-25804820EDAC}">
              <c15:datalabelsRange>
                <c15:f>Sheet1!$B$2:$B$5</c15:f>
                <c15:dlblRangeCache>
                  <c:ptCount val="4"/>
                  <c:pt idx="0">
                    <c:v>40%</c:v>
                  </c:pt>
                  <c:pt idx="1">
                    <c:v>50%</c:v>
                  </c:pt>
                  <c:pt idx="2">
                    <c:v>80%</c:v>
                  </c:pt>
                  <c:pt idx="3">
                    <c:v>60%</c:v>
                  </c:pt>
                </c15:dlblRangeCache>
              </c15:datalabelsRange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固定列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0.6</c:v>
                </c:pt>
                <c:pt idx="1">
                  <c:v>0.5</c:v>
                </c:pt>
                <c:pt idx="2">
                  <c:v>0.19999999999999996</c:v>
                </c:pt>
                <c:pt idx="3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A5D-4155-83C4-B821338452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0"/>
        <c:overlap val="100"/>
        <c:axId val="365636648"/>
        <c:axId val="486157784"/>
      </c:barChart>
      <c:catAx>
        <c:axId val="365636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+mn-cs"/>
              </a:defRPr>
            </a:pPr>
            <a:endParaRPr lang="zh-CN"/>
          </a:p>
        </c:txPr>
        <c:crossAx val="486157784"/>
        <c:crosses val="autoZero"/>
        <c:auto val="1"/>
        <c:lblAlgn val="ctr"/>
        <c:lblOffset val="100"/>
        <c:noMultiLvlLbl val="0"/>
      </c:catAx>
      <c:valAx>
        <c:axId val="486157784"/>
        <c:scaling>
          <c:orientation val="minMax"/>
          <c:max val="1.1500000000000001"/>
          <c:min val="0"/>
        </c:scaling>
        <c:delete val="1"/>
        <c:axPos val="b"/>
        <c:numFmt formatCode="0%" sourceLinked="1"/>
        <c:majorTickMark val="out"/>
        <c:minorTickMark val="none"/>
        <c:tickLblPos val="nextTo"/>
        <c:crossAx val="365636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9-451D-96D0-6E58D4F0D4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9-451D-96D0-6E58D4F0D4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9-451D-96D0-6E58D4F0D4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365629872"/>
        <c:axId val="365630264"/>
      </c:barChart>
      <c:catAx>
        <c:axId val="3656298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5630264"/>
        <c:crosses val="autoZero"/>
        <c:auto val="1"/>
        <c:lblAlgn val="ctr"/>
        <c:lblOffset val="100"/>
        <c:noMultiLvlLbl val="0"/>
      </c:catAx>
      <c:valAx>
        <c:axId val="3656302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5629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B6A-4870-A774-FBC9799C140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B6A-4870-A774-FBC9799C140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B6A-4870-A774-FBC9799C14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365631048"/>
        <c:axId val="365631440"/>
      </c:barChart>
      <c:catAx>
        <c:axId val="365631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5631440"/>
        <c:crosses val="autoZero"/>
        <c:auto val="1"/>
        <c:lblAlgn val="ctr"/>
        <c:lblOffset val="100"/>
        <c:noMultiLvlLbl val="0"/>
      </c:catAx>
      <c:valAx>
        <c:axId val="3656314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65631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数据填入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0.5</c:v>
                </c:pt>
                <c:pt idx="2">
                  <c:v>0.8</c:v>
                </c:pt>
                <c:pt idx="3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A87-47CB-88CB-1CF94903985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固定值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0.15</c:v>
                </c:pt>
                <c:pt idx="1">
                  <c:v>0.15</c:v>
                </c:pt>
                <c:pt idx="2">
                  <c:v>0.15</c:v>
                </c:pt>
                <c:pt idx="3">
                  <c:v>0.15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A87-47CB-88CB-1CF94903985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固定列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0.6</c:v>
                </c:pt>
                <c:pt idx="1">
                  <c:v>0.5</c:v>
                </c:pt>
                <c:pt idx="2">
                  <c:v>0.19999999999999996</c:v>
                </c:pt>
                <c:pt idx="3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A87-47CB-88CB-1CF9490398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486343080"/>
        <c:axId val="486343472"/>
      </c:barChart>
      <c:catAx>
        <c:axId val="4863430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+mn-cs"/>
              </a:defRPr>
            </a:pPr>
            <a:endParaRPr lang="zh-CN"/>
          </a:p>
        </c:txPr>
        <c:crossAx val="486343472"/>
        <c:crosses val="autoZero"/>
        <c:auto val="1"/>
        <c:lblAlgn val="ctr"/>
        <c:lblOffset val="100"/>
        <c:noMultiLvlLbl val="0"/>
      </c:catAx>
      <c:valAx>
        <c:axId val="48634347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486343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数据填入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0.5</c:v>
                </c:pt>
                <c:pt idx="2">
                  <c:v>0.8</c:v>
                </c:pt>
                <c:pt idx="3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C2E-442F-954D-F6422483919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固定值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0.15</c:v>
                </c:pt>
                <c:pt idx="1">
                  <c:v>0.15</c:v>
                </c:pt>
                <c:pt idx="2">
                  <c:v>0.15</c:v>
                </c:pt>
                <c:pt idx="3">
                  <c:v>0.15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C2E-442F-954D-F6422483919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固定列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0.6</c:v>
                </c:pt>
                <c:pt idx="1">
                  <c:v>0.5</c:v>
                </c:pt>
                <c:pt idx="2">
                  <c:v>0.19999999999999996</c:v>
                </c:pt>
                <c:pt idx="3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C2E-442F-954D-F642248391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0"/>
        <c:overlap val="100"/>
        <c:axId val="485810384"/>
        <c:axId val="485810776"/>
      </c:barChart>
      <c:catAx>
        <c:axId val="4858103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+mn-cs"/>
              </a:defRPr>
            </a:pPr>
            <a:endParaRPr lang="zh-CN"/>
          </a:p>
        </c:txPr>
        <c:crossAx val="485810776"/>
        <c:crosses val="autoZero"/>
        <c:auto val="1"/>
        <c:lblAlgn val="ctr"/>
        <c:lblOffset val="100"/>
        <c:noMultiLvlLbl val="0"/>
      </c:catAx>
      <c:valAx>
        <c:axId val="485810776"/>
        <c:scaling>
          <c:orientation val="minMax"/>
          <c:max val="1.1500000000000001"/>
          <c:min val="0"/>
        </c:scaling>
        <c:delete val="1"/>
        <c:axPos val="b"/>
        <c:numFmt formatCode="0%" sourceLinked="1"/>
        <c:majorTickMark val="out"/>
        <c:minorTickMark val="none"/>
        <c:tickLblPos val="nextTo"/>
        <c:crossAx val="485810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数据填入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0.5</c:v>
                </c:pt>
                <c:pt idx="2">
                  <c:v>0.8</c:v>
                </c:pt>
                <c:pt idx="3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388-4C98-9A8B-33374615D87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固定值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TC Avant Garde Std Md" panose="020B0602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0.15</c:v>
                </c:pt>
                <c:pt idx="1">
                  <c:v>0.15</c:v>
                </c:pt>
                <c:pt idx="2">
                  <c:v>0.15</c:v>
                </c:pt>
                <c:pt idx="3">
                  <c:v>0.15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388-4C98-9A8B-33374615D87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固定列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0.6</c:v>
                </c:pt>
                <c:pt idx="1">
                  <c:v>0.5</c:v>
                </c:pt>
                <c:pt idx="2">
                  <c:v>0.19999999999999996</c:v>
                </c:pt>
                <c:pt idx="3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388-4C98-9A8B-33374615D8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0"/>
        <c:overlap val="100"/>
        <c:axId val="485811560"/>
        <c:axId val="485811952"/>
      </c:barChart>
      <c:catAx>
        <c:axId val="4858115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+mn-cs"/>
              </a:defRPr>
            </a:pPr>
            <a:endParaRPr lang="zh-CN"/>
          </a:p>
        </c:txPr>
        <c:crossAx val="485811952"/>
        <c:crosses val="autoZero"/>
        <c:auto val="1"/>
        <c:lblAlgn val="ctr"/>
        <c:lblOffset val="100"/>
        <c:noMultiLvlLbl val="0"/>
      </c:catAx>
      <c:valAx>
        <c:axId val="485811952"/>
        <c:scaling>
          <c:orientation val="minMax"/>
          <c:max val="1.1500000000000001"/>
          <c:min val="0"/>
        </c:scaling>
        <c:delete val="1"/>
        <c:axPos val="b"/>
        <c:numFmt formatCode="0%" sourceLinked="1"/>
        <c:majorTickMark val="out"/>
        <c:minorTickMark val="none"/>
        <c:tickLblPos val="nextTo"/>
        <c:crossAx val="485811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数据填入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0.5</c:v>
                </c:pt>
                <c:pt idx="2">
                  <c:v>0.8</c:v>
                </c:pt>
                <c:pt idx="3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C54-45C7-922E-F400C4D2431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固定值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lt1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TC Avant Garde Std Md" panose="020B0602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0.15</c:v>
                </c:pt>
                <c:pt idx="1">
                  <c:v>0.15</c:v>
                </c:pt>
                <c:pt idx="2">
                  <c:v>0.15</c:v>
                </c:pt>
                <c:pt idx="3">
                  <c:v>0.15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C54-45C7-922E-F400C4D2431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固定列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0.6</c:v>
                </c:pt>
                <c:pt idx="1">
                  <c:v>0.5</c:v>
                </c:pt>
                <c:pt idx="2">
                  <c:v>0.19999999999999996</c:v>
                </c:pt>
                <c:pt idx="3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C54-45C7-922E-F400C4D243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0"/>
        <c:overlap val="100"/>
        <c:axId val="486255704"/>
        <c:axId val="486256096"/>
      </c:barChart>
      <c:catAx>
        <c:axId val="4862557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+mn-cs"/>
              </a:defRPr>
            </a:pPr>
            <a:endParaRPr lang="zh-CN"/>
          </a:p>
        </c:txPr>
        <c:crossAx val="486256096"/>
        <c:crosses val="autoZero"/>
        <c:auto val="1"/>
        <c:lblAlgn val="ctr"/>
        <c:lblOffset val="100"/>
        <c:noMultiLvlLbl val="0"/>
      </c:catAx>
      <c:valAx>
        <c:axId val="486256096"/>
        <c:scaling>
          <c:orientation val="minMax"/>
          <c:max val="1.1500000000000001"/>
          <c:min val="0"/>
        </c:scaling>
        <c:delete val="1"/>
        <c:axPos val="b"/>
        <c:numFmt formatCode="0%" sourceLinked="1"/>
        <c:majorTickMark val="out"/>
        <c:minorTickMark val="none"/>
        <c:tickLblPos val="nextTo"/>
        <c:crossAx val="486255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数据填入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0.5</c:v>
                </c:pt>
                <c:pt idx="2">
                  <c:v>0.8</c:v>
                </c:pt>
                <c:pt idx="3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BE4-41F2-87BF-575DBF9E0E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固定值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lt1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TC Avant Garde Std Md" panose="020B0602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0.15</c:v>
                </c:pt>
                <c:pt idx="1">
                  <c:v>0.15</c:v>
                </c:pt>
                <c:pt idx="2">
                  <c:v>0.15</c:v>
                </c:pt>
                <c:pt idx="3">
                  <c:v>0.15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BE4-41F2-87BF-575DBF9E0E9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固定列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0.6</c:v>
                </c:pt>
                <c:pt idx="1">
                  <c:v>0.5</c:v>
                </c:pt>
                <c:pt idx="2">
                  <c:v>0.19999999999999996</c:v>
                </c:pt>
                <c:pt idx="3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BE4-41F2-87BF-575DBF9E0E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0"/>
        <c:overlap val="100"/>
        <c:axId val="486256488"/>
        <c:axId val="486251584"/>
      </c:barChart>
      <c:catAx>
        <c:axId val="4862564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+mn-cs"/>
              </a:defRPr>
            </a:pPr>
            <a:endParaRPr lang="zh-CN"/>
          </a:p>
        </c:txPr>
        <c:crossAx val="486251584"/>
        <c:crosses val="autoZero"/>
        <c:auto val="1"/>
        <c:lblAlgn val="ctr"/>
        <c:lblOffset val="100"/>
        <c:noMultiLvlLbl val="0"/>
      </c:catAx>
      <c:valAx>
        <c:axId val="486251584"/>
        <c:scaling>
          <c:orientation val="minMax"/>
          <c:max val="1.1500000000000001"/>
          <c:min val="0"/>
        </c:scaling>
        <c:delete val="1"/>
        <c:axPos val="b"/>
        <c:numFmt formatCode="0%" sourceLinked="1"/>
        <c:majorTickMark val="out"/>
        <c:minorTickMark val="none"/>
        <c:tickLblPos val="nextTo"/>
        <c:crossAx val="486256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数据填入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0.5</c:v>
                </c:pt>
                <c:pt idx="2">
                  <c:v>0.8</c:v>
                </c:pt>
                <c:pt idx="3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A5D-4155-83C4-B821338452E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固定值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xfrm>
                  <a:off x="3307866" y="2669460"/>
                  <a:ext cx="1080000" cy="431999"/>
                </a:xfrm>
                <a:solidFill>
                  <a:prstClr val="white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6A5D-4155-83C4-B821338452E1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</c:ext>
              </c:extLst>
            </c:dLbl>
            <c:dLbl>
              <c:idx val="1"/>
              <c:spPr>
                <a:xfrm>
                  <a:off x="3989185" y="1884957"/>
                  <a:ext cx="1080000" cy="431999"/>
                </a:xfrm>
                <a:solidFill>
                  <a:prstClr val="white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6A5D-4155-83C4-B821338452E1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</c:ext>
              </c:extLst>
            </c:dLbl>
            <c:dLbl>
              <c:idx val="2"/>
              <c:spPr>
                <a:xfrm>
                  <a:off x="6033142" y="1100454"/>
                  <a:ext cx="1080000" cy="431999"/>
                </a:xfrm>
                <a:solidFill>
                  <a:prstClr val="white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6A5D-4155-83C4-B821338452E1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</c:ext>
              </c:extLst>
            </c:dLbl>
            <c:dLbl>
              <c:idx val="3"/>
              <c:spPr>
                <a:xfrm>
                  <a:off x="4670504" y="315951"/>
                  <a:ext cx="1080000" cy="431999"/>
                </a:xfrm>
                <a:solidFill>
                  <a:prstClr val="white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A5D-4155-83C4-B821338452E1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noFill/>
                    </a:ln>
                  </c15:spPr>
                </c:ext>
              </c:extLst>
            </c:dLbl>
            <c:spPr>
              <a:solidFill>
                <a:schemeClr val="lt1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TC Avant Garde Std Md" panose="020B0602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0.15</c:v>
                </c:pt>
                <c:pt idx="1">
                  <c:v>0.15</c:v>
                </c:pt>
                <c:pt idx="2">
                  <c:v>0.15</c:v>
                </c:pt>
                <c:pt idx="3">
                  <c:v>0.15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A5D-4155-83C4-B821338452E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固定列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0.6</c:v>
                </c:pt>
                <c:pt idx="1">
                  <c:v>0.5</c:v>
                </c:pt>
                <c:pt idx="2">
                  <c:v>0.19999999999999996</c:v>
                </c:pt>
                <c:pt idx="3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A5D-4155-83C4-B821338452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0"/>
        <c:overlap val="100"/>
        <c:axId val="486252368"/>
        <c:axId val="486252760"/>
      </c:barChart>
      <c:catAx>
        <c:axId val="4862523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+mn-cs"/>
              </a:defRPr>
            </a:pPr>
            <a:endParaRPr lang="zh-CN"/>
          </a:p>
        </c:txPr>
        <c:crossAx val="486252760"/>
        <c:crosses val="autoZero"/>
        <c:auto val="1"/>
        <c:lblAlgn val="ctr"/>
        <c:lblOffset val="100"/>
        <c:noMultiLvlLbl val="0"/>
      </c:catAx>
      <c:valAx>
        <c:axId val="486252760"/>
        <c:scaling>
          <c:orientation val="minMax"/>
          <c:max val="1.1500000000000001"/>
          <c:min val="0"/>
        </c:scaling>
        <c:delete val="1"/>
        <c:axPos val="b"/>
        <c:numFmt formatCode="0%" sourceLinked="1"/>
        <c:majorTickMark val="out"/>
        <c:minorTickMark val="none"/>
        <c:tickLblPos val="nextTo"/>
        <c:crossAx val="486252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C0E360-5049-47CE-A814-05F746AD2265}" type="datetimeFigureOut">
              <a:rPr lang="zh-CN" altLang="en-US" smtClean="0"/>
              <a:t>2016/7/11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FB5F1C-B7E6-4F2F-BEB9-BBB0703A55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294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B5F1C-B7E6-4F2F-BEB9-BBB0703A554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68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9320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8A612C-626D-43B2-B8E8-F88E6F6A419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2016/7/11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4187B6-B02F-4359-B138-A41F733499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0413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8A612C-626D-43B2-B8E8-F88E6F6A419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2016/7/11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4187B6-B02F-4359-B138-A41F733499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7735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8A612C-626D-43B2-B8E8-F88E6F6A419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2016/7/11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4187B6-B02F-4359-B138-A41F733499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26946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017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5675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9789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914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4230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5596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6180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456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8A612C-626D-43B2-B8E8-F88E6F6A419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2016/7/11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4187B6-B02F-4359-B138-A41F733499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6753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0606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78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043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8A612C-626D-43B2-B8E8-F88E6F6A419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2016/7/11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4187B6-B02F-4359-B138-A41F733499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6531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8A612C-626D-43B2-B8E8-F88E6F6A419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2016/7/11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4187B6-B02F-4359-B138-A41F733499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2573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8A612C-626D-43B2-B8E8-F88E6F6A419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2016/7/11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4187B6-B02F-4359-B138-A41F733499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8670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8A612C-626D-43B2-B8E8-F88E6F6A419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2016/7/11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4187B6-B02F-4359-B138-A41F733499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9792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5314950" y="6457639"/>
            <a:ext cx="1562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TC Avant Garde Std Bk" panose="020B0502020202020204" pitchFamily="34" charset="0"/>
                <a:ea typeface="宋体" panose="02010600030101010101" pitchFamily="2" charset="-122"/>
                <a:cs typeface="+mn-cs"/>
              </a:rPr>
              <a:t>xiaoer.yanj.cn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TC Avant Garde Std Bk" panose="020B0502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椭圆 5"/>
          <p:cNvSpPr/>
          <p:nvPr userDrawn="1"/>
        </p:nvSpPr>
        <p:spPr>
          <a:xfrm>
            <a:off x="5362561" y="6599055"/>
            <a:ext cx="50034" cy="5003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椭圆 6"/>
          <p:cNvSpPr/>
          <p:nvPr userDrawn="1"/>
        </p:nvSpPr>
        <p:spPr>
          <a:xfrm>
            <a:off x="6779405" y="6599055"/>
            <a:ext cx="50034" cy="5003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0947409" y="6551199"/>
            <a:ext cx="163720" cy="163720"/>
            <a:chOff x="10887606" y="6551199"/>
            <a:chExt cx="163720" cy="163720"/>
          </a:xfrm>
        </p:grpSpPr>
        <p:sp>
          <p:nvSpPr>
            <p:cNvPr id="9" name="椭圆 8"/>
            <p:cNvSpPr/>
            <p:nvPr/>
          </p:nvSpPr>
          <p:spPr>
            <a:xfrm>
              <a:off x="10887606" y="6551199"/>
              <a:ext cx="163720" cy="16372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0909983" y="6571887"/>
              <a:ext cx="118967" cy="122343"/>
            </a:xfrm>
            <a:custGeom>
              <a:avLst/>
              <a:gdLst>
                <a:gd name="connsiteX0" fmla="*/ 63577 w 130864"/>
                <a:gd name="connsiteY0" fmla="*/ 0 h 134577"/>
                <a:gd name="connsiteX1" fmla="*/ 130864 w 130864"/>
                <a:gd name="connsiteY1" fmla="*/ 67288 h 134577"/>
                <a:gd name="connsiteX2" fmla="*/ 107754 w 130864"/>
                <a:gd name="connsiteY2" fmla="*/ 90399 h 134577"/>
                <a:gd name="connsiteX3" fmla="*/ 107754 w 130864"/>
                <a:gd name="connsiteY3" fmla="*/ 90399 h 134577"/>
                <a:gd name="connsiteX4" fmla="*/ 63576 w 130864"/>
                <a:gd name="connsiteY4" fmla="*/ 134577 h 134577"/>
                <a:gd name="connsiteX5" fmla="*/ 40466 w 130864"/>
                <a:gd name="connsiteY5" fmla="*/ 111466 h 134577"/>
                <a:gd name="connsiteX6" fmla="*/ 67469 w 130864"/>
                <a:gd name="connsiteY6" fmla="*/ 84463 h 134577"/>
                <a:gd name="connsiteX7" fmla="*/ 0 w 130864"/>
                <a:gd name="connsiteY7" fmla="*/ 84463 h 134577"/>
                <a:gd name="connsiteX8" fmla="*/ 0 w 130864"/>
                <a:gd name="connsiteY8" fmla="*/ 50113 h 134577"/>
                <a:gd name="connsiteX9" fmla="*/ 67469 w 130864"/>
                <a:gd name="connsiteY9" fmla="*/ 50113 h 134577"/>
                <a:gd name="connsiteX10" fmla="*/ 40467 w 130864"/>
                <a:gd name="connsiteY10" fmla="*/ 23111 h 134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0864" h="134577">
                  <a:moveTo>
                    <a:pt x="63577" y="0"/>
                  </a:moveTo>
                  <a:lnTo>
                    <a:pt x="130864" y="67288"/>
                  </a:lnTo>
                  <a:lnTo>
                    <a:pt x="107754" y="90399"/>
                  </a:lnTo>
                  <a:lnTo>
                    <a:pt x="107754" y="90399"/>
                  </a:lnTo>
                  <a:lnTo>
                    <a:pt x="63576" y="134577"/>
                  </a:lnTo>
                  <a:lnTo>
                    <a:pt x="40466" y="111466"/>
                  </a:lnTo>
                  <a:lnTo>
                    <a:pt x="67469" y="84463"/>
                  </a:lnTo>
                  <a:lnTo>
                    <a:pt x="0" y="84463"/>
                  </a:lnTo>
                  <a:lnTo>
                    <a:pt x="0" y="50113"/>
                  </a:lnTo>
                  <a:lnTo>
                    <a:pt x="67469" y="50113"/>
                  </a:lnTo>
                  <a:lnTo>
                    <a:pt x="40467" y="23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 flipH="1">
            <a:off x="11178390" y="6551199"/>
            <a:ext cx="163720" cy="163720"/>
            <a:chOff x="10887606" y="6551199"/>
            <a:chExt cx="163720" cy="163720"/>
          </a:xfrm>
        </p:grpSpPr>
        <p:sp>
          <p:nvSpPr>
            <p:cNvPr id="12" name="椭圆 11"/>
            <p:cNvSpPr/>
            <p:nvPr/>
          </p:nvSpPr>
          <p:spPr>
            <a:xfrm>
              <a:off x="10887606" y="6551199"/>
              <a:ext cx="163720" cy="16372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0909982" y="6571887"/>
              <a:ext cx="118967" cy="122343"/>
            </a:xfrm>
            <a:custGeom>
              <a:avLst/>
              <a:gdLst>
                <a:gd name="connsiteX0" fmla="*/ 63577 w 130864"/>
                <a:gd name="connsiteY0" fmla="*/ 0 h 134577"/>
                <a:gd name="connsiteX1" fmla="*/ 130864 w 130864"/>
                <a:gd name="connsiteY1" fmla="*/ 67288 h 134577"/>
                <a:gd name="connsiteX2" fmla="*/ 107754 w 130864"/>
                <a:gd name="connsiteY2" fmla="*/ 90399 h 134577"/>
                <a:gd name="connsiteX3" fmla="*/ 107754 w 130864"/>
                <a:gd name="connsiteY3" fmla="*/ 90399 h 134577"/>
                <a:gd name="connsiteX4" fmla="*/ 63576 w 130864"/>
                <a:gd name="connsiteY4" fmla="*/ 134577 h 134577"/>
                <a:gd name="connsiteX5" fmla="*/ 40466 w 130864"/>
                <a:gd name="connsiteY5" fmla="*/ 111466 h 134577"/>
                <a:gd name="connsiteX6" fmla="*/ 67469 w 130864"/>
                <a:gd name="connsiteY6" fmla="*/ 84463 h 134577"/>
                <a:gd name="connsiteX7" fmla="*/ 0 w 130864"/>
                <a:gd name="connsiteY7" fmla="*/ 84463 h 134577"/>
                <a:gd name="connsiteX8" fmla="*/ 0 w 130864"/>
                <a:gd name="connsiteY8" fmla="*/ 50113 h 134577"/>
                <a:gd name="connsiteX9" fmla="*/ 67469 w 130864"/>
                <a:gd name="connsiteY9" fmla="*/ 50113 h 134577"/>
                <a:gd name="connsiteX10" fmla="*/ 40467 w 130864"/>
                <a:gd name="connsiteY10" fmla="*/ 23111 h 134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0864" h="134577">
                  <a:moveTo>
                    <a:pt x="63577" y="0"/>
                  </a:moveTo>
                  <a:lnTo>
                    <a:pt x="130864" y="67288"/>
                  </a:lnTo>
                  <a:lnTo>
                    <a:pt x="107754" y="90399"/>
                  </a:lnTo>
                  <a:lnTo>
                    <a:pt x="107754" y="90399"/>
                  </a:lnTo>
                  <a:lnTo>
                    <a:pt x="63576" y="134577"/>
                  </a:lnTo>
                  <a:lnTo>
                    <a:pt x="40466" y="111466"/>
                  </a:lnTo>
                  <a:lnTo>
                    <a:pt x="67469" y="84463"/>
                  </a:lnTo>
                  <a:lnTo>
                    <a:pt x="0" y="84463"/>
                  </a:lnTo>
                  <a:lnTo>
                    <a:pt x="0" y="50113"/>
                  </a:lnTo>
                  <a:lnTo>
                    <a:pt x="67469" y="50113"/>
                  </a:lnTo>
                  <a:lnTo>
                    <a:pt x="40467" y="23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991" r="38451" b="20502"/>
          <a:stretch/>
        </p:blipFill>
        <p:spPr>
          <a:xfrm>
            <a:off x="849890" y="6504790"/>
            <a:ext cx="756341" cy="257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53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8A612C-626D-43B2-B8E8-F88E6F6A419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2016/7/11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4187B6-B02F-4359-B138-A41F733499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3326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8A612C-626D-43B2-B8E8-F88E6F6A419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2016/7/11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4187B6-B02F-4359-B138-A41F733499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2718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8A612C-626D-43B2-B8E8-F88E6F6A419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2016/7/11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4187B6-B02F-4359-B138-A41F733499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3525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846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38278" y="55563"/>
            <a:ext cx="8515445" cy="2387600"/>
          </a:xfrm>
        </p:spPr>
        <p:txBody>
          <a:bodyPr/>
          <a:lstStyle/>
          <a:p>
            <a:pPr algn="dist"/>
            <a:r>
              <a:rPr lang="zh-CN" altLang="en-US" dirty="0" smtClean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微立体数据图表教程</a:t>
            </a:r>
            <a:endParaRPr lang="zh-CN" altLang="en-US" dirty="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00250" y="2649538"/>
            <a:ext cx="8191500" cy="1655762"/>
          </a:xfrm>
        </p:spPr>
        <p:txBody>
          <a:bodyPr>
            <a:noAutofit/>
          </a:bodyPr>
          <a:lstStyle/>
          <a:p>
            <a:r>
              <a:rPr lang="zh-CN" altLang="en-US" sz="19900" dirty="0">
                <a:solidFill>
                  <a:schemeClr val="accent3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第二弹</a:t>
            </a:r>
          </a:p>
        </p:txBody>
      </p:sp>
      <p:sp>
        <p:nvSpPr>
          <p:cNvPr id="6" name="矩形 5"/>
          <p:cNvSpPr/>
          <p:nvPr/>
        </p:nvSpPr>
        <p:spPr>
          <a:xfrm>
            <a:off x="1959293" y="2513663"/>
            <a:ext cx="8273415" cy="2669958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2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06579" y="2088654"/>
              <a:ext cx="376859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 smtClean="0">
                  <a:solidFill>
                    <a:srgbClr val="FFFFFF">
                      <a:lumMod val="50000"/>
                    </a:srgb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更改标签形状</a:t>
              </a:r>
              <a:endParaRPr lang="zh-CN" altLang="en-US" sz="4000" dirty="0">
                <a:solidFill>
                  <a:srgbClr val="FFFFFF">
                    <a:lumMod val="50000"/>
                  </a:srgb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746388847"/>
              </p:ext>
            </p:extLst>
          </p:nvPr>
        </p:nvGraphicFramePr>
        <p:xfrm>
          <a:off x="1639570" y="1510189"/>
          <a:ext cx="8586470" cy="3417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1591145" y="5274342"/>
            <a:ext cx="9009711" cy="947895"/>
            <a:chOff x="1591145" y="5182177"/>
            <a:chExt cx="9009711" cy="947895"/>
          </a:xfrm>
        </p:grpSpPr>
        <p:sp>
          <p:nvSpPr>
            <p:cNvPr id="14" name="圆角矩形 13"/>
            <p:cNvSpPr/>
            <p:nvPr/>
          </p:nvSpPr>
          <p:spPr>
            <a:xfrm>
              <a:off x="1591145" y="5182177"/>
              <a:ext cx="9009711" cy="94789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466965" y="5251450"/>
              <a:ext cx="72580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06.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选中数字标签，在软件上方菜单栏找到图表工具，选中格式，然后更改形状为圆角矩形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490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 smtClean="0">
                  <a:solidFill>
                    <a:srgbClr val="FFFFFF">
                      <a:lumMod val="50000"/>
                    </a:srgb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调整大小</a:t>
              </a:r>
              <a:endParaRPr lang="zh-CN" altLang="en-US" sz="4400" dirty="0">
                <a:solidFill>
                  <a:srgbClr val="FFFFFF">
                    <a:lumMod val="50000"/>
                  </a:srgb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747389431"/>
              </p:ext>
            </p:extLst>
          </p:nvPr>
        </p:nvGraphicFramePr>
        <p:xfrm>
          <a:off x="1639570" y="1510189"/>
          <a:ext cx="8586470" cy="3417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1591145" y="5274342"/>
            <a:ext cx="9009711" cy="947895"/>
            <a:chOff x="1591145" y="5182177"/>
            <a:chExt cx="9009711" cy="947895"/>
          </a:xfrm>
        </p:grpSpPr>
        <p:sp>
          <p:nvSpPr>
            <p:cNvPr id="13" name="圆角矩形 12"/>
            <p:cNvSpPr/>
            <p:nvPr/>
          </p:nvSpPr>
          <p:spPr>
            <a:xfrm>
              <a:off x="1591145" y="5182177"/>
              <a:ext cx="9009711" cy="94789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965961" y="5251450"/>
              <a:ext cx="82600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07.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选中单个数字标签，在图表工具→格式里面，逐一调整形状的宽高，做到覆盖下面的蓝色列，将圆角拉到最大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90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 smtClean="0">
                  <a:solidFill>
                    <a:srgbClr val="FFFFFF">
                      <a:lumMod val="50000"/>
                    </a:srgb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立体质感制作</a:t>
              </a:r>
              <a:endParaRPr lang="zh-CN" altLang="en-US" sz="4400" dirty="0">
                <a:solidFill>
                  <a:srgbClr val="FFFFFF">
                    <a:lumMod val="50000"/>
                  </a:srgb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2042342594"/>
              </p:ext>
            </p:extLst>
          </p:nvPr>
        </p:nvGraphicFramePr>
        <p:xfrm>
          <a:off x="1639570" y="1510189"/>
          <a:ext cx="8586470" cy="3417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1591145" y="5274342"/>
            <a:ext cx="9009711" cy="947895"/>
            <a:chOff x="1591145" y="5182177"/>
            <a:chExt cx="9009711" cy="947895"/>
          </a:xfrm>
        </p:grpSpPr>
        <p:sp>
          <p:nvSpPr>
            <p:cNvPr id="13" name="圆角矩形 12"/>
            <p:cNvSpPr/>
            <p:nvPr/>
          </p:nvSpPr>
          <p:spPr>
            <a:xfrm>
              <a:off x="1591145" y="5182177"/>
              <a:ext cx="9009711" cy="94789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965961" y="5251450"/>
              <a:ext cx="82600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08.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选中数据标签，加阴影，加三维格式，选择顶部角度棱台，第一列第二个，宽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磅，高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磅，材料选择柔边缘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19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 smtClean="0">
                  <a:solidFill>
                    <a:srgbClr val="FFFFFF">
                      <a:lumMod val="50000"/>
                    </a:srgb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修改数据</a:t>
              </a:r>
              <a:endParaRPr lang="zh-CN" altLang="en-US" sz="4400" dirty="0">
                <a:solidFill>
                  <a:srgbClr val="FFFFFF">
                    <a:lumMod val="50000"/>
                  </a:srgb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143118255"/>
              </p:ext>
            </p:extLst>
          </p:nvPr>
        </p:nvGraphicFramePr>
        <p:xfrm>
          <a:off x="1639570" y="1510189"/>
          <a:ext cx="8586470" cy="3417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1591145" y="5274342"/>
            <a:ext cx="9009711" cy="947895"/>
            <a:chOff x="1591145" y="5182177"/>
            <a:chExt cx="9009711" cy="947895"/>
          </a:xfrm>
        </p:grpSpPr>
        <p:sp>
          <p:nvSpPr>
            <p:cNvPr id="13" name="圆角矩形 12"/>
            <p:cNvSpPr/>
            <p:nvPr/>
          </p:nvSpPr>
          <p:spPr>
            <a:xfrm>
              <a:off x="1591145" y="5182177"/>
              <a:ext cx="9009711" cy="94789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98265" y="5361178"/>
              <a:ext cx="859547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09.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现在的数据不是我们想要的，选中数据标签，右击设置数据标签系列格式，在“单元格中的值”这里打勾，其他空白，选中我们想要的数据，即第一列的数值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19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 smtClean="0">
                  <a:solidFill>
                    <a:srgbClr val="FFFFFF">
                      <a:lumMod val="50000"/>
                    </a:srgb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修改颜色</a:t>
              </a:r>
              <a:endParaRPr lang="zh-CN" altLang="en-US" sz="4400" dirty="0">
                <a:solidFill>
                  <a:srgbClr val="FFFFFF">
                    <a:lumMod val="50000"/>
                  </a:srgb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457215291"/>
              </p:ext>
            </p:extLst>
          </p:nvPr>
        </p:nvGraphicFramePr>
        <p:xfrm>
          <a:off x="1639570" y="1510189"/>
          <a:ext cx="8586470" cy="3417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1591145" y="5274342"/>
            <a:ext cx="9009711" cy="947895"/>
            <a:chOff x="1591145" y="5182177"/>
            <a:chExt cx="9009711" cy="947895"/>
          </a:xfrm>
        </p:grpSpPr>
        <p:sp>
          <p:nvSpPr>
            <p:cNvPr id="13" name="圆角矩形 12"/>
            <p:cNvSpPr/>
            <p:nvPr/>
          </p:nvSpPr>
          <p:spPr>
            <a:xfrm>
              <a:off x="1591145" y="5182177"/>
              <a:ext cx="9009711" cy="94789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047339" y="5324602"/>
              <a:ext cx="80973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10.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适当修改颜色，左边可以用四种颜色突出对比，右边用统一颜色，凸显出百分比的感觉，大功告成，可自行加别的修饰元素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521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1658115" y="1240683"/>
            <a:ext cx="8875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 smtClean="0">
                <a:solidFill>
                  <a:schemeClr val="accent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THANK FOR WATCHING</a:t>
            </a:r>
            <a:endParaRPr lang="zh-CN" altLang="en-US" sz="3600" dirty="0">
              <a:solidFill>
                <a:schemeClr val="accent1"/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435939" y="2167667"/>
            <a:ext cx="3438260" cy="412603"/>
            <a:chOff x="4435939" y="2814122"/>
            <a:chExt cx="3438260" cy="412603"/>
          </a:xfrm>
        </p:grpSpPr>
        <p:sp>
          <p:nvSpPr>
            <p:cNvPr id="31" name="矩形 30"/>
            <p:cNvSpPr/>
            <p:nvPr/>
          </p:nvSpPr>
          <p:spPr>
            <a:xfrm>
              <a:off x="4825368" y="2871868"/>
              <a:ext cx="265940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新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浪微博：</a:t>
              </a:r>
              <a:r>
                <a:rPr lang="en-US" altLang="zh-CN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@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小二是个</a:t>
              </a:r>
              <a:r>
                <a:rPr lang="en-US" altLang="zh-CN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P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4435939" y="2814122"/>
              <a:ext cx="3438260" cy="412603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748499" y="3293162"/>
            <a:ext cx="3192519" cy="2607460"/>
            <a:chOff x="853745" y="2061274"/>
            <a:chExt cx="4940961" cy="4035482"/>
          </a:xfrm>
          <a:scene3d>
            <a:camera prst="perspectiveRight" fov="3600000">
              <a:rot lat="0" lon="19499993" rev="0"/>
            </a:camera>
            <a:lightRig rig="threePt" dir="t"/>
          </a:scene3d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714" y="2390887"/>
              <a:ext cx="4189022" cy="2356323"/>
            </a:xfrm>
            <a:prstGeom prst="rect">
              <a:avLst/>
            </a:prstGeom>
          </p:spPr>
        </p:pic>
        <p:pic>
          <p:nvPicPr>
            <p:cNvPr id="36" name="Picture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3745" y="2061274"/>
              <a:ext cx="4940961" cy="4035482"/>
            </a:xfrm>
            <a:prstGeom prst="rect">
              <a:avLst/>
            </a:prstGeom>
          </p:spPr>
        </p:pic>
        <p:sp>
          <p:nvSpPr>
            <p:cNvPr id="37" name="任意多边形 36"/>
            <p:cNvSpPr/>
            <p:nvPr/>
          </p:nvSpPr>
          <p:spPr>
            <a:xfrm>
              <a:off x="3714750" y="2080324"/>
              <a:ext cx="1895474" cy="3053651"/>
            </a:xfrm>
            <a:custGeom>
              <a:avLst/>
              <a:gdLst>
                <a:gd name="connsiteX0" fmla="*/ 1256186 w 2128269"/>
                <a:gd name="connsiteY0" fmla="*/ 0 h 3053651"/>
                <a:gd name="connsiteX1" fmla="*/ 2054070 w 2128269"/>
                <a:gd name="connsiteY1" fmla="*/ 0 h 3053651"/>
                <a:gd name="connsiteX2" fmla="*/ 2128269 w 2128269"/>
                <a:gd name="connsiteY2" fmla="*/ 74199 h 3053651"/>
                <a:gd name="connsiteX3" fmla="*/ 2128269 w 2128269"/>
                <a:gd name="connsiteY3" fmla="*/ 2979452 h 3053651"/>
                <a:gd name="connsiteX4" fmla="*/ 2054070 w 2128269"/>
                <a:gd name="connsiteY4" fmla="*/ 3053651 h 3053651"/>
                <a:gd name="connsiteX5" fmla="*/ 0 w 2128269"/>
                <a:gd name="connsiteY5" fmla="*/ 3053651 h 305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28269" h="3053651">
                  <a:moveTo>
                    <a:pt x="1256186" y="0"/>
                  </a:moveTo>
                  <a:lnTo>
                    <a:pt x="2054070" y="0"/>
                  </a:lnTo>
                  <a:cubicBezTo>
                    <a:pt x="2095049" y="0"/>
                    <a:pt x="2128269" y="33220"/>
                    <a:pt x="2128269" y="74199"/>
                  </a:cubicBezTo>
                  <a:lnTo>
                    <a:pt x="2128269" y="2979452"/>
                  </a:lnTo>
                  <a:cubicBezTo>
                    <a:pt x="2128269" y="3020431"/>
                    <a:pt x="2095049" y="3053651"/>
                    <a:pt x="2054070" y="3053651"/>
                  </a:cubicBezTo>
                  <a:lnTo>
                    <a:pt x="0" y="3053651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250983" y="3293162"/>
            <a:ext cx="3192519" cy="2607460"/>
            <a:chOff x="853745" y="2061274"/>
            <a:chExt cx="4940961" cy="4035482"/>
          </a:xfrm>
          <a:scene3d>
            <a:camera prst="perspectiveLeft" fov="3600000">
              <a:rot lat="0" lon="2100000" rev="0"/>
            </a:camera>
            <a:lightRig rig="threePt" dir="t"/>
          </a:scene3d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714" y="2390887"/>
              <a:ext cx="4189022" cy="2356324"/>
            </a:xfrm>
            <a:prstGeom prst="rect">
              <a:avLst/>
            </a:prstGeom>
          </p:spPr>
        </p:pic>
        <p:pic>
          <p:nvPicPr>
            <p:cNvPr id="40" name="Picture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3745" y="2061274"/>
              <a:ext cx="4940961" cy="4035482"/>
            </a:xfrm>
            <a:prstGeom prst="rect">
              <a:avLst/>
            </a:prstGeom>
          </p:spPr>
        </p:pic>
        <p:sp>
          <p:nvSpPr>
            <p:cNvPr id="41" name="任意多边形 40"/>
            <p:cNvSpPr/>
            <p:nvPr/>
          </p:nvSpPr>
          <p:spPr>
            <a:xfrm>
              <a:off x="3714750" y="2080324"/>
              <a:ext cx="1895474" cy="3053651"/>
            </a:xfrm>
            <a:custGeom>
              <a:avLst/>
              <a:gdLst>
                <a:gd name="connsiteX0" fmla="*/ 1256186 w 2128269"/>
                <a:gd name="connsiteY0" fmla="*/ 0 h 3053651"/>
                <a:gd name="connsiteX1" fmla="*/ 2054070 w 2128269"/>
                <a:gd name="connsiteY1" fmla="*/ 0 h 3053651"/>
                <a:gd name="connsiteX2" fmla="*/ 2128269 w 2128269"/>
                <a:gd name="connsiteY2" fmla="*/ 74199 h 3053651"/>
                <a:gd name="connsiteX3" fmla="*/ 2128269 w 2128269"/>
                <a:gd name="connsiteY3" fmla="*/ 2979452 h 3053651"/>
                <a:gd name="connsiteX4" fmla="*/ 2054070 w 2128269"/>
                <a:gd name="connsiteY4" fmla="*/ 3053651 h 3053651"/>
                <a:gd name="connsiteX5" fmla="*/ 0 w 2128269"/>
                <a:gd name="connsiteY5" fmla="*/ 3053651 h 305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28269" h="3053651">
                  <a:moveTo>
                    <a:pt x="1256186" y="0"/>
                  </a:moveTo>
                  <a:lnTo>
                    <a:pt x="2054070" y="0"/>
                  </a:lnTo>
                  <a:cubicBezTo>
                    <a:pt x="2095049" y="0"/>
                    <a:pt x="2128269" y="33220"/>
                    <a:pt x="2128269" y="74199"/>
                  </a:cubicBezTo>
                  <a:lnTo>
                    <a:pt x="2128269" y="2979452"/>
                  </a:lnTo>
                  <a:cubicBezTo>
                    <a:pt x="2128269" y="3020431"/>
                    <a:pt x="2095049" y="3053651"/>
                    <a:pt x="2054070" y="3053651"/>
                  </a:cubicBezTo>
                  <a:lnTo>
                    <a:pt x="0" y="3053651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202584" y="3038806"/>
            <a:ext cx="3786833" cy="3092860"/>
            <a:chOff x="853746" y="2061273"/>
            <a:chExt cx="4940961" cy="4035482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715" y="2390888"/>
              <a:ext cx="4189023" cy="2356323"/>
            </a:xfrm>
            <a:prstGeom prst="rect">
              <a:avLst/>
            </a:prstGeom>
          </p:spPr>
        </p:pic>
        <p:pic>
          <p:nvPicPr>
            <p:cNvPr id="44" name="Picture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3746" y="2061273"/>
              <a:ext cx="4940961" cy="4035482"/>
            </a:xfrm>
            <a:prstGeom prst="rect">
              <a:avLst/>
            </a:prstGeom>
          </p:spPr>
        </p:pic>
        <p:sp>
          <p:nvSpPr>
            <p:cNvPr id="45" name="任意多边形 44"/>
            <p:cNvSpPr/>
            <p:nvPr/>
          </p:nvSpPr>
          <p:spPr>
            <a:xfrm>
              <a:off x="3714750" y="2080324"/>
              <a:ext cx="1895474" cy="3053651"/>
            </a:xfrm>
            <a:custGeom>
              <a:avLst/>
              <a:gdLst>
                <a:gd name="connsiteX0" fmla="*/ 1256186 w 2128269"/>
                <a:gd name="connsiteY0" fmla="*/ 0 h 3053651"/>
                <a:gd name="connsiteX1" fmla="*/ 2054070 w 2128269"/>
                <a:gd name="connsiteY1" fmla="*/ 0 h 3053651"/>
                <a:gd name="connsiteX2" fmla="*/ 2128269 w 2128269"/>
                <a:gd name="connsiteY2" fmla="*/ 74199 h 3053651"/>
                <a:gd name="connsiteX3" fmla="*/ 2128269 w 2128269"/>
                <a:gd name="connsiteY3" fmla="*/ 2979452 h 3053651"/>
                <a:gd name="connsiteX4" fmla="*/ 2054070 w 2128269"/>
                <a:gd name="connsiteY4" fmla="*/ 3053651 h 3053651"/>
                <a:gd name="connsiteX5" fmla="*/ 0 w 2128269"/>
                <a:gd name="connsiteY5" fmla="*/ 3053651 h 305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28269" h="3053651">
                  <a:moveTo>
                    <a:pt x="1256186" y="0"/>
                  </a:moveTo>
                  <a:lnTo>
                    <a:pt x="2054070" y="0"/>
                  </a:lnTo>
                  <a:cubicBezTo>
                    <a:pt x="2095049" y="0"/>
                    <a:pt x="2128269" y="33220"/>
                    <a:pt x="2128269" y="74199"/>
                  </a:cubicBezTo>
                  <a:lnTo>
                    <a:pt x="2128269" y="2979452"/>
                  </a:lnTo>
                  <a:cubicBezTo>
                    <a:pt x="2128269" y="3020431"/>
                    <a:pt x="2095049" y="3053651"/>
                    <a:pt x="2054070" y="3053651"/>
                  </a:cubicBezTo>
                  <a:lnTo>
                    <a:pt x="0" y="3053651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128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0144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748499" y="3293162"/>
            <a:ext cx="3192519" cy="2607460"/>
            <a:chOff x="853745" y="2061274"/>
            <a:chExt cx="4940961" cy="4035482"/>
          </a:xfrm>
          <a:scene3d>
            <a:camera prst="perspectiveRight" fov="3600000">
              <a:rot lat="0" lon="19499993" rev="0"/>
            </a:camera>
            <a:lightRig rig="threePt" dir="t"/>
          </a:scene3d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714" y="2390887"/>
              <a:ext cx="4189022" cy="2356323"/>
            </a:xfrm>
            <a:prstGeom prst="rect">
              <a:avLst/>
            </a:prstGeom>
          </p:spPr>
        </p:pic>
        <p:pic>
          <p:nvPicPr>
            <p:cNvPr id="20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3745" y="2061274"/>
              <a:ext cx="4940961" cy="4035482"/>
            </a:xfrm>
            <a:prstGeom prst="rect">
              <a:avLst/>
            </a:prstGeom>
          </p:spPr>
        </p:pic>
        <p:sp>
          <p:nvSpPr>
            <p:cNvPr id="21" name="任意多边形 20"/>
            <p:cNvSpPr/>
            <p:nvPr/>
          </p:nvSpPr>
          <p:spPr>
            <a:xfrm>
              <a:off x="3714750" y="2080324"/>
              <a:ext cx="1895474" cy="3053651"/>
            </a:xfrm>
            <a:custGeom>
              <a:avLst/>
              <a:gdLst>
                <a:gd name="connsiteX0" fmla="*/ 1256186 w 2128269"/>
                <a:gd name="connsiteY0" fmla="*/ 0 h 3053651"/>
                <a:gd name="connsiteX1" fmla="*/ 2054070 w 2128269"/>
                <a:gd name="connsiteY1" fmla="*/ 0 h 3053651"/>
                <a:gd name="connsiteX2" fmla="*/ 2128269 w 2128269"/>
                <a:gd name="connsiteY2" fmla="*/ 74199 h 3053651"/>
                <a:gd name="connsiteX3" fmla="*/ 2128269 w 2128269"/>
                <a:gd name="connsiteY3" fmla="*/ 2979452 h 3053651"/>
                <a:gd name="connsiteX4" fmla="*/ 2054070 w 2128269"/>
                <a:gd name="connsiteY4" fmla="*/ 3053651 h 3053651"/>
                <a:gd name="connsiteX5" fmla="*/ 0 w 2128269"/>
                <a:gd name="connsiteY5" fmla="*/ 3053651 h 305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28269" h="3053651">
                  <a:moveTo>
                    <a:pt x="1256186" y="0"/>
                  </a:moveTo>
                  <a:lnTo>
                    <a:pt x="2054070" y="0"/>
                  </a:lnTo>
                  <a:cubicBezTo>
                    <a:pt x="2095049" y="0"/>
                    <a:pt x="2128269" y="33220"/>
                    <a:pt x="2128269" y="74199"/>
                  </a:cubicBezTo>
                  <a:lnTo>
                    <a:pt x="2128269" y="2979452"/>
                  </a:lnTo>
                  <a:cubicBezTo>
                    <a:pt x="2128269" y="3020431"/>
                    <a:pt x="2095049" y="3053651"/>
                    <a:pt x="2054070" y="3053651"/>
                  </a:cubicBezTo>
                  <a:lnTo>
                    <a:pt x="0" y="3053651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250983" y="3293162"/>
            <a:ext cx="3192519" cy="2607460"/>
            <a:chOff x="853745" y="2061274"/>
            <a:chExt cx="4940961" cy="4035482"/>
          </a:xfrm>
          <a:scene3d>
            <a:camera prst="perspectiveLeft" fov="3600000">
              <a:rot lat="0" lon="2100000" rev="0"/>
            </a:camera>
            <a:lightRig rig="threePt" dir="t"/>
          </a:scene3d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714" y="2390887"/>
              <a:ext cx="4189022" cy="2356324"/>
            </a:xfrm>
            <a:prstGeom prst="rect">
              <a:avLst/>
            </a:prstGeom>
          </p:spPr>
        </p:pic>
        <p:pic>
          <p:nvPicPr>
            <p:cNvPr id="26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3745" y="2061274"/>
              <a:ext cx="4940961" cy="4035482"/>
            </a:xfrm>
            <a:prstGeom prst="rect">
              <a:avLst/>
            </a:prstGeom>
          </p:spPr>
        </p:pic>
        <p:sp>
          <p:nvSpPr>
            <p:cNvPr id="27" name="任意多边形 26"/>
            <p:cNvSpPr/>
            <p:nvPr/>
          </p:nvSpPr>
          <p:spPr>
            <a:xfrm>
              <a:off x="3714750" y="2080324"/>
              <a:ext cx="1895474" cy="3053651"/>
            </a:xfrm>
            <a:custGeom>
              <a:avLst/>
              <a:gdLst>
                <a:gd name="connsiteX0" fmla="*/ 1256186 w 2128269"/>
                <a:gd name="connsiteY0" fmla="*/ 0 h 3053651"/>
                <a:gd name="connsiteX1" fmla="*/ 2054070 w 2128269"/>
                <a:gd name="connsiteY1" fmla="*/ 0 h 3053651"/>
                <a:gd name="connsiteX2" fmla="*/ 2128269 w 2128269"/>
                <a:gd name="connsiteY2" fmla="*/ 74199 h 3053651"/>
                <a:gd name="connsiteX3" fmla="*/ 2128269 w 2128269"/>
                <a:gd name="connsiteY3" fmla="*/ 2979452 h 3053651"/>
                <a:gd name="connsiteX4" fmla="*/ 2054070 w 2128269"/>
                <a:gd name="connsiteY4" fmla="*/ 3053651 h 3053651"/>
                <a:gd name="connsiteX5" fmla="*/ 0 w 2128269"/>
                <a:gd name="connsiteY5" fmla="*/ 3053651 h 305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28269" h="3053651">
                  <a:moveTo>
                    <a:pt x="1256186" y="0"/>
                  </a:moveTo>
                  <a:lnTo>
                    <a:pt x="2054070" y="0"/>
                  </a:lnTo>
                  <a:cubicBezTo>
                    <a:pt x="2095049" y="0"/>
                    <a:pt x="2128269" y="33220"/>
                    <a:pt x="2128269" y="74199"/>
                  </a:cubicBezTo>
                  <a:lnTo>
                    <a:pt x="2128269" y="2979452"/>
                  </a:lnTo>
                  <a:cubicBezTo>
                    <a:pt x="2128269" y="3020431"/>
                    <a:pt x="2095049" y="3053651"/>
                    <a:pt x="2054070" y="3053651"/>
                  </a:cubicBezTo>
                  <a:lnTo>
                    <a:pt x="0" y="3053651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202584" y="3038806"/>
            <a:ext cx="3786833" cy="3092860"/>
            <a:chOff x="853746" y="2061273"/>
            <a:chExt cx="4940961" cy="403548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715" y="2390888"/>
              <a:ext cx="4189023" cy="2356323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3746" y="2061273"/>
              <a:ext cx="4940961" cy="4035482"/>
            </a:xfrm>
            <a:prstGeom prst="rect">
              <a:avLst/>
            </a:prstGeom>
          </p:spPr>
        </p:pic>
        <p:sp>
          <p:nvSpPr>
            <p:cNvPr id="9" name="任意多边形 8"/>
            <p:cNvSpPr/>
            <p:nvPr/>
          </p:nvSpPr>
          <p:spPr>
            <a:xfrm>
              <a:off x="3714750" y="2080324"/>
              <a:ext cx="1895474" cy="3053651"/>
            </a:xfrm>
            <a:custGeom>
              <a:avLst/>
              <a:gdLst>
                <a:gd name="connsiteX0" fmla="*/ 1256186 w 2128269"/>
                <a:gd name="connsiteY0" fmla="*/ 0 h 3053651"/>
                <a:gd name="connsiteX1" fmla="*/ 2054070 w 2128269"/>
                <a:gd name="connsiteY1" fmla="*/ 0 h 3053651"/>
                <a:gd name="connsiteX2" fmla="*/ 2128269 w 2128269"/>
                <a:gd name="connsiteY2" fmla="*/ 74199 h 3053651"/>
                <a:gd name="connsiteX3" fmla="*/ 2128269 w 2128269"/>
                <a:gd name="connsiteY3" fmla="*/ 2979452 h 3053651"/>
                <a:gd name="connsiteX4" fmla="*/ 2054070 w 2128269"/>
                <a:gd name="connsiteY4" fmla="*/ 3053651 h 3053651"/>
                <a:gd name="connsiteX5" fmla="*/ 0 w 2128269"/>
                <a:gd name="connsiteY5" fmla="*/ 3053651 h 305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28269" h="3053651">
                  <a:moveTo>
                    <a:pt x="1256186" y="0"/>
                  </a:moveTo>
                  <a:lnTo>
                    <a:pt x="2054070" y="0"/>
                  </a:lnTo>
                  <a:cubicBezTo>
                    <a:pt x="2095049" y="0"/>
                    <a:pt x="2128269" y="33220"/>
                    <a:pt x="2128269" y="74199"/>
                  </a:cubicBezTo>
                  <a:lnTo>
                    <a:pt x="2128269" y="2979452"/>
                  </a:lnTo>
                  <a:cubicBezTo>
                    <a:pt x="2128269" y="3020431"/>
                    <a:pt x="2095049" y="3053651"/>
                    <a:pt x="2054070" y="3053651"/>
                  </a:cubicBezTo>
                  <a:lnTo>
                    <a:pt x="0" y="3053651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582974" y="1148321"/>
            <a:ext cx="90260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accent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立体按钮条形数据图表制作</a:t>
            </a:r>
            <a:endParaRPr lang="zh-CN" altLang="en-US" sz="4800" dirty="0">
              <a:solidFill>
                <a:schemeClr val="accent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608870" y="2201029"/>
            <a:ext cx="30923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微立体数据图表教程系列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4348246" y="2163520"/>
            <a:ext cx="3613646" cy="420896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24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375687" y="4978366"/>
            <a:ext cx="9440626" cy="1000690"/>
          </a:xfrm>
          <a:prstGeom prst="roundRect">
            <a:avLst>
              <a:gd name="adj" fmla="val 50000"/>
            </a:avLst>
          </a:prstGeom>
          <a:solidFill>
            <a:srgbClr val="F7F7F7"/>
          </a:solidFill>
          <a:ln>
            <a:noFill/>
          </a:ln>
          <a:effectLst>
            <a:outerShdw blurRad="749300" dist="381000" dir="2700000" algn="tl" rotWithShape="0">
              <a:schemeClr val="tx1">
                <a:lumMod val="85000"/>
                <a:lumOff val="15000"/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95250" h="254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21692" y="5164770"/>
            <a:ext cx="8948616" cy="598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400" spc="100">
                <a:solidFill>
                  <a:prstClr val="black">
                    <a:lumMod val="50000"/>
                    <a:lumOff val="50000"/>
                  </a:prst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此图表经由条形图变化而来，在扁平的基础上，增加立体按钮，凸显数据，增加质感，有利于数据信息的传递，下面是图表的制作流程，大家也可运用同样的原理自行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DIY</a:t>
            </a:r>
            <a:endParaRPr kumimoji="0" lang="zh-CN" altLang="en-US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884343428"/>
              </p:ext>
            </p:extLst>
          </p:nvPr>
        </p:nvGraphicFramePr>
        <p:xfrm>
          <a:off x="2032000" y="1562504"/>
          <a:ext cx="8128000" cy="3162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71272"/>
          <a:stretch/>
        </p:blipFill>
        <p:spPr>
          <a:xfrm>
            <a:off x="2655985" y="1485900"/>
            <a:ext cx="271365" cy="337185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12" name="矩形 11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>
                  <a:solidFill>
                    <a:srgbClr val="FFFFFF">
                      <a:lumMod val="50000"/>
                    </a:srgb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原作欣赏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15" name="直接箭头连接符 14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箭头连接符 15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97804995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10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0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10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0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  <p:bldGraphic spid="10" grpId="0" uiExpand="1">
            <p:bldSub>
              <a:bldChart bld="category"/>
            </p:bldSub>
          </p:bldGraphic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10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0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10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0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  <p:bldGraphic spid="10" grpId="0" uiExpand="1">
            <p:bldSub>
              <a:bldChart bld="category"/>
            </p:bldSub>
          </p:bldGraphic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 smtClean="0">
                  <a:solidFill>
                    <a:srgbClr val="FFFFFF">
                      <a:lumMod val="50000"/>
                    </a:srgb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插入图表</a:t>
              </a:r>
              <a:endParaRPr lang="zh-CN" altLang="en-US" sz="4400" dirty="0">
                <a:solidFill>
                  <a:srgbClr val="FFFFFF">
                    <a:lumMod val="50000"/>
                  </a:srgb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560849719"/>
              </p:ext>
            </p:extLst>
          </p:nvPr>
        </p:nvGraphicFramePr>
        <p:xfrm>
          <a:off x="2098040" y="1708936"/>
          <a:ext cx="8128000" cy="301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圆角矩形 10"/>
          <p:cNvSpPr/>
          <p:nvPr/>
        </p:nvSpPr>
        <p:spPr>
          <a:xfrm>
            <a:off x="2880737" y="5166360"/>
            <a:ext cx="6430527" cy="65532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181350" y="5270500"/>
            <a:ext cx="5829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插入系统默认的堆积条形图，如上图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828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 smtClean="0">
                  <a:solidFill>
                    <a:srgbClr val="FFFFFF">
                      <a:lumMod val="50000"/>
                    </a:srgb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去多余元素</a:t>
              </a:r>
              <a:endParaRPr lang="zh-CN" altLang="en-US" sz="4400" dirty="0">
                <a:solidFill>
                  <a:srgbClr val="FFFFFF">
                    <a:lumMod val="50000"/>
                  </a:srgb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圆角矩形 9"/>
          <p:cNvSpPr/>
          <p:nvPr/>
        </p:nvSpPr>
        <p:spPr>
          <a:xfrm>
            <a:off x="2880737" y="5166360"/>
            <a:ext cx="6430527" cy="65532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181350" y="5251450"/>
            <a:ext cx="5829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去网格线，去坐标轴，去图例，去标题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502792015"/>
              </p:ext>
            </p:extLst>
          </p:nvPr>
        </p:nvGraphicFramePr>
        <p:xfrm>
          <a:off x="2098040" y="1708936"/>
          <a:ext cx="8128000" cy="301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0626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 smtClean="0">
                  <a:solidFill>
                    <a:srgbClr val="FFFFFF">
                      <a:lumMod val="50000"/>
                    </a:srgb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更改数据表</a:t>
              </a:r>
              <a:endParaRPr lang="zh-CN" altLang="en-US" sz="4400" dirty="0">
                <a:solidFill>
                  <a:srgbClr val="FFFFFF">
                    <a:lumMod val="50000"/>
                  </a:srgb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1591145" y="5083842"/>
            <a:ext cx="9009711" cy="947895"/>
            <a:chOff x="1591145" y="5182177"/>
            <a:chExt cx="9009711" cy="947895"/>
          </a:xfrm>
        </p:grpSpPr>
        <p:sp>
          <p:nvSpPr>
            <p:cNvPr id="14" name="圆角矩形 13"/>
            <p:cNvSpPr/>
            <p:nvPr/>
          </p:nvSpPr>
          <p:spPr>
            <a:xfrm>
              <a:off x="1591145" y="5182177"/>
              <a:ext cx="9009711" cy="94789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466965" y="5251450"/>
              <a:ext cx="72580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03.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将数据表更改为如图所示，注意固定列使用的是公式：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数据填入列，保证了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个相加为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431074483"/>
              </p:ext>
            </p:extLst>
          </p:nvPr>
        </p:nvGraphicFramePr>
        <p:xfrm>
          <a:off x="7086872" y="6860107"/>
          <a:ext cx="8128000" cy="301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6540" y="1983078"/>
            <a:ext cx="6181725" cy="2600325"/>
          </a:xfrm>
          <a:prstGeom prst="rect">
            <a:avLst/>
          </a:prstGeom>
          <a:ln w="38100">
            <a:solidFill>
              <a:schemeClr val="accent2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548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 smtClean="0">
                  <a:solidFill>
                    <a:srgbClr val="FFFFFF">
                      <a:lumMod val="50000"/>
                    </a:srgb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图表现状</a:t>
              </a:r>
              <a:endParaRPr lang="zh-CN" altLang="en-US" sz="4400" dirty="0">
                <a:solidFill>
                  <a:srgbClr val="FFFFFF">
                    <a:lumMod val="50000"/>
                  </a:srgb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4218567282"/>
              </p:ext>
            </p:extLst>
          </p:nvPr>
        </p:nvGraphicFramePr>
        <p:xfrm>
          <a:off x="1639570" y="1814989"/>
          <a:ext cx="8586470" cy="3694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9676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 smtClean="0">
                  <a:solidFill>
                    <a:srgbClr val="FFFFFF">
                      <a:lumMod val="50000"/>
                    </a:srgb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填入数据标签</a:t>
              </a:r>
              <a:endParaRPr lang="zh-CN" altLang="en-US" sz="4400" dirty="0">
                <a:solidFill>
                  <a:srgbClr val="FFFFFF">
                    <a:lumMod val="50000"/>
                  </a:srgb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918993642"/>
              </p:ext>
            </p:extLst>
          </p:nvPr>
        </p:nvGraphicFramePr>
        <p:xfrm>
          <a:off x="1639570" y="1510189"/>
          <a:ext cx="8586470" cy="3417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1591145" y="5274342"/>
            <a:ext cx="9009711" cy="947895"/>
            <a:chOff x="1591145" y="5182177"/>
            <a:chExt cx="9009711" cy="947895"/>
          </a:xfrm>
        </p:grpSpPr>
        <p:sp>
          <p:nvSpPr>
            <p:cNvPr id="15" name="圆角矩形 14"/>
            <p:cNvSpPr/>
            <p:nvPr/>
          </p:nvSpPr>
          <p:spPr>
            <a:xfrm>
              <a:off x="1591145" y="5182177"/>
              <a:ext cx="9009711" cy="94789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466965" y="5251450"/>
              <a:ext cx="72580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04.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选中蓝色的这一列，点击图表旁边的加号，选中数据标签，修改数字的字体和颜色，以及字号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053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247776" y="2088654"/>
              <a:ext cx="3886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 smtClean="0">
                  <a:solidFill>
                    <a:srgbClr val="FFFFFF">
                      <a:lumMod val="50000"/>
                    </a:srgb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数据标签填充</a:t>
              </a:r>
              <a:endParaRPr lang="zh-CN" altLang="en-US" sz="4000" dirty="0">
                <a:solidFill>
                  <a:srgbClr val="FFFFFF">
                    <a:lumMod val="50000"/>
                  </a:srgb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450479620"/>
              </p:ext>
            </p:extLst>
          </p:nvPr>
        </p:nvGraphicFramePr>
        <p:xfrm>
          <a:off x="1639570" y="1510189"/>
          <a:ext cx="8586470" cy="3417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1591145" y="5274342"/>
            <a:ext cx="9009711" cy="947895"/>
            <a:chOff x="1591145" y="5182177"/>
            <a:chExt cx="9009711" cy="947895"/>
          </a:xfrm>
        </p:grpSpPr>
        <p:sp>
          <p:nvSpPr>
            <p:cNvPr id="19" name="圆角矩形 18"/>
            <p:cNvSpPr/>
            <p:nvPr/>
          </p:nvSpPr>
          <p:spPr>
            <a:xfrm>
              <a:off x="1591145" y="5182177"/>
              <a:ext cx="9009711" cy="94789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466965" y="5251450"/>
              <a:ext cx="72580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05.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选中数字标签，设置形状格式，填充为白色，无边框，字号颜色适当调整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809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商务绚丽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324458"/>
      </a:accent1>
      <a:accent2>
        <a:srgbClr val="05A9F1"/>
      </a:accent2>
      <a:accent3>
        <a:srgbClr val="FBC00A"/>
      </a:accent3>
      <a:accent4>
        <a:srgbClr val="F04333"/>
      </a:accent4>
      <a:accent5>
        <a:srgbClr val="099183"/>
      </a:accent5>
      <a:accent6>
        <a:srgbClr val="94C858"/>
      </a:accent6>
      <a:hlink>
        <a:srgbClr val="94C858"/>
      </a:hlink>
      <a:folHlink>
        <a:srgbClr val="09918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694</Words>
  <Application>Microsoft Office PowerPoint</Application>
  <PresentationFormat>宽屏</PresentationFormat>
  <Paragraphs>50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ITC Avant Garde Std Bk</vt:lpstr>
      <vt:lpstr>ITC Avant Garde Std Md</vt:lpstr>
      <vt:lpstr>Meiryo</vt:lpstr>
      <vt:lpstr>方正兰亭粗黑_GBK</vt:lpstr>
      <vt:lpstr>方正兰亭黑简体</vt:lpstr>
      <vt:lpstr>方正兰亭细黑_GBK</vt:lpstr>
      <vt:lpstr>方正正黑简体</vt:lpstr>
      <vt:lpstr>方正正纤黑简体</vt:lpstr>
      <vt:lpstr>宋体</vt:lpstr>
      <vt:lpstr>微软雅黑</vt:lpstr>
      <vt:lpstr>Arial</vt:lpstr>
      <vt:lpstr>Calibri</vt:lpstr>
      <vt:lpstr>Calibri Light</vt:lpstr>
      <vt:lpstr>1_Office 主题</vt:lpstr>
      <vt:lpstr>Office Theme</vt:lpstr>
      <vt:lpstr>微立体数据图表教程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杜鹏亮</dc:creator>
  <cp:lastModifiedBy>Administrator</cp:lastModifiedBy>
  <cp:revision>38</cp:revision>
  <dcterms:created xsi:type="dcterms:W3CDTF">2015-07-24T07:37:48Z</dcterms:created>
  <dcterms:modified xsi:type="dcterms:W3CDTF">2016-07-11T01:41:06Z</dcterms:modified>
</cp:coreProperties>
</file>