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15"/>
  </p:notesMasterIdLst>
  <p:sldIdLst>
    <p:sldId id="256" r:id="rId3"/>
    <p:sldId id="274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73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1pPr>
    <a:lvl2pPr marL="456925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2pPr>
    <a:lvl3pPr marL="913850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3pPr>
    <a:lvl4pPr marL="1370777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4pPr>
    <a:lvl5pPr marL="1827703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5pPr>
    <a:lvl6pPr marL="2284630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6pPr>
    <a:lvl7pPr marL="2741555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7pPr>
    <a:lvl8pPr marL="3198480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8pPr>
    <a:lvl9pPr marL="3655405" algn="l" defTabSz="913850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9D6"/>
    <a:srgbClr val="98C4C0"/>
    <a:srgbClr val="7AB2AD"/>
    <a:srgbClr val="7FC4D7"/>
    <a:srgbClr val="FFFF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94" autoAdjust="0"/>
    <p:restoredTop sz="94660"/>
  </p:normalViewPr>
  <p:slideViewPr>
    <p:cSldViewPr snapToObjects="1">
      <p:cViewPr varScale="1">
        <p:scale>
          <a:sx n="85" d="100"/>
          <a:sy n="85" d="100"/>
        </p:scale>
        <p:origin x="1428" y="90"/>
      </p:cViewPr>
      <p:guideLst>
        <p:guide orient="horz" pos="216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5" Type="http://schemas.openxmlformats.org/officeDocument/2006/relationships/package" Target="../embeddings/Microsoft_Office_Excel_2007___1.package"/><Relationship Id="rId4" Type="http://schemas.openxmlformats.org/officeDocument/2006/relationships/image" Target="../media/image4.png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0.package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1.package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2.package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3.package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package" Target="../embeddings/Microsoft_Office_Excel_2007___14.package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5" Type="http://schemas.openxmlformats.org/officeDocument/2006/relationships/package" Target="../embeddings/Microsoft_Office_Excel_2007___2.package"/><Relationship Id="rId4" Type="http://schemas.openxmlformats.org/officeDocument/2006/relationships/image" Target="../media/image4.pn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5.package"/><Relationship Id="rId1" Type="http://schemas.openxmlformats.org/officeDocument/2006/relationships/image" Target="../media/image5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6.package"/><Relationship Id="rId1" Type="http://schemas.openxmlformats.org/officeDocument/2006/relationships/image" Target="../media/image5.png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.package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8.package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9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-56"/>
        <c:axId val="339406056"/>
        <c:axId val="339848880"/>
      </c:barChart>
      <c:catAx>
        <c:axId val="3394060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39848880"/>
        <c:crosses val="autoZero"/>
        <c:auto val="1"/>
        <c:lblAlgn val="ctr"/>
        <c:lblOffset val="100"/>
        <c:noMultiLvlLbl val="0"/>
      </c:catAx>
      <c:valAx>
        <c:axId val="3398488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9406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zh-CN"/>
    </a:p>
  </c:txPr>
  <c:externalData r:id="rId5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3CA3E"/>
            </a:solidFill>
          </c:spPr>
          <c:dPt>
            <c:idx val="0"/>
            <c:bubble3D val="0"/>
            <c:spPr>
              <a:solidFill>
                <a:srgbClr val="8F6A53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3CA3E"/>
            </a:solidFill>
          </c:spPr>
          <c:dPt>
            <c:idx val="0"/>
            <c:bubble3D val="0"/>
            <c:spPr>
              <a:solidFill>
                <a:srgbClr val="F6B18A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C2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18537B"/>
              </a:solidFill>
            </c:spPr>
          </c:dPt>
          <c:dPt>
            <c:idx val="3"/>
            <c:invertIfNegative val="0"/>
            <c:bubble3D val="0"/>
            <c:spPr>
              <a:solidFill>
                <a:srgbClr val="6DBCD1"/>
              </a:solidFill>
            </c:spPr>
          </c:dPt>
          <c:dPt>
            <c:idx val="5"/>
            <c:invertIfNegative val="0"/>
            <c:bubble3D val="0"/>
            <c:spPr>
              <a:solidFill>
                <a:srgbClr val="BD4932"/>
              </a:solidFill>
            </c:spPr>
          </c:dPt>
          <c:dPt>
            <c:idx val="7"/>
            <c:invertIfNegative val="0"/>
            <c:bubble3D val="0"/>
            <c:spPr>
              <a:solidFill>
                <a:srgbClr val="6DBCD1"/>
              </a:solidFill>
            </c:spPr>
          </c:dPt>
          <c:dPt>
            <c:idx val="10"/>
            <c:invertIfNegative val="0"/>
            <c:bubble3D val="0"/>
            <c:spPr>
              <a:solidFill>
                <a:srgbClr val="18537B"/>
              </a:solidFill>
            </c:spPr>
          </c:dPt>
          <c:cat>
            <c:strRef>
              <c:f>Sheet1!$A$2:$A$12</c:f>
              <c:strCache>
                <c:ptCount val="11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1</c:v>
                </c:pt>
                <c:pt idx="5">
                  <c:v>类别 2</c:v>
                </c:pt>
                <c:pt idx="6">
                  <c:v>类别 3</c:v>
                </c:pt>
                <c:pt idx="7">
                  <c:v>类别 4</c:v>
                </c:pt>
                <c:pt idx="8">
                  <c:v>类别 1</c:v>
                </c:pt>
                <c:pt idx="9">
                  <c:v>类别 2</c:v>
                </c:pt>
                <c:pt idx="10">
                  <c:v>类别 3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5</c:v>
                </c:pt>
                <c:pt idx="7">
                  <c:v>4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axId val="411766272"/>
        <c:axId val="411766664"/>
      </c:barChart>
      <c:catAx>
        <c:axId val="4117662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endParaRPr lang="zh-CN"/>
          </a:p>
        </c:txPr>
        <c:crossAx val="411766664"/>
        <c:crosses val="autoZero"/>
        <c:auto val="1"/>
        <c:lblAlgn val="ctr"/>
        <c:lblOffset val="100"/>
        <c:noMultiLvlLbl val="0"/>
      </c:catAx>
      <c:valAx>
        <c:axId val="411766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411766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3CA3E"/>
            </a:solidFill>
          </c:spPr>
          <c:dPt>
            <c:idx val="0"/>
            <c:bubble3D val="0"/>
            <c:spPr>
              <a:solidFill>
                <a:srgbClr val="2A768E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217056963640677E-2"/>
          <c:y val="7.1501057737104121E-3"/>
          <c:w val="0.94756588607271863"/>
          <c:h val="0.9213488364891854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蓝色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w="76200">
              <a:solidFill>
                <a:srgbClr val="F6F4DE"/>
              </a:solidFill>
            </a:ln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76200">
                <a:solidFill>
                  <a:srgbClr val="F6F4DE"/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-1.787526443427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bg1"/>
                    </a:solidFill>
                    <a:latin typeface="Gungsuh" panose="02030600000101010101" pitchFamily="18" charset="-127"/>
                    <a:ea typeface="Gungsuh" panose="02030600000101010101" pitchFamily="18" charset="-127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橘色</c:v>
                </c:pt>
              </c:strCache>
            </c:strRef>
          </c:tx>
          <c:spPr>
            <a:solidFill>
              <a:srgbClr val="F83003"/>
            </a:solidFill>
            <a:ln w="76200">
              <a:solidFill>
                <a:srgbClr val="F6F4DE"/>
              </a:solidFill>
            </a:ln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76200">
                <a:solidFill>
                  <a:srgbClr val="F6F4DE"/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3.2175475981696858E-2"/>
                </c:manualLayout>
              </c:layout>
              <c:spPr/>
              <c:txPr>
                <a:bodyPr/>
                <a:lstStyle/>
                <a:p>
                  <a:pPr>
                    <a:defRPr sz="2400">
                      <a:solidFill>
                        <a:schemeClr val="bg1"/>
                      </a:solidFill>
                      <a:latin typeface="Gungsuh" panose="02030600000101010101" pitchFamily="18" charset="-127"/>
                      <a:ea typeface="Gungsuh" panose="02030600000101010101" pitchFamily="18" charset="-127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1768232"/>
        <c:axId val="412521784"/>
      </c:barChart>
      <c:catAx>
        <c:axId val="41176823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412521784"/>
        <c:crosses val="autoZero"/>
        <c:auto val="1"/>
        <c:lblAlgn val="ctr"/>
        <c:lblOffset val="100"/>
        <c:noMultiLvlLbl val="0"/>
      </c:catAx>
      <c:valAx>
        <c:axId val="412521784"/>
        <c:scaling>
          <c:orientation val="minMax"/>
          <c:min val="0"/>
        </c:scaling>
        <c:delete val="1"/>
        <c:axPos val="l"/>
        <c:numFmt formatCode="0.00%" sourceLinked="0"/>
        <c:majorTickMark val="out"/>
        <c:minorTickMark val="none"/>
        <c:tickLblPos val="nextTo"/>
        <c:crossAx val="41176823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-56"/>
        <c:axId val="411431560"/>
        <c:axId val="408339280"/>
      </c:barChart>
      <c:catAx>
        <c:axId val="41143156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408339280"/>
        <c:crosses val="autoZero"/>
        <c:auto val="1"/>
        <c:lblAlgn val="ctr"/>
        <c:lblOffset val="100"/>
        <c:noMultiLvlLbl val="0"/>
      </c:catAx>
      <c:valAx>
        <c:axId val="408339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1431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995184"/>
        <c:axId val="408995576"/>
      </c:barChart>
      <c:catAx>
        <c:axId val="408995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08995576"/>
        <c:crosses val="autoZero"/>
        <c:auto val="1"/>
        <c:lblAlgn val="ctr"/>
        <c:lblOffset val="100"/>
        <c:noMultiLvlLbl val="0"/>
      </c:catAx>
      <c:valAx>
        <c:axId val="408995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4089951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996752"/>
        <c:axId val="408997144"/>
      </c:barChart>
      <c:catAx>
        <c:axId val="4089967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08997144"/>
        <c:crosses val="autoZero"/>
        <c:auto val="1"/>
        <c:lblAlgn val="ctr"/>
        <c:lblOffset val="100"/>
        <c:noMultiLvlLbl val="0"/>
      </c:catAx>
      <c:valAx>
        <c:axId val="408997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408996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624600"/>
        <c:axId val="411624992"/>
      </c:barChart>
      <c:catAx>
        <c:axId val="411624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11624992"/>
        <c:crosses val="autoZero"/>
        <c:auto val="1"/>
        <c:lblAlgn val="ctr"/>
        <c:lblOffset val="100"/>
        <c:noMultiLvlLbl val="0"/>
      </c:catAx>
      <c:valAx>
        <c:axId val="411624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411624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Pt>
            <c:idx val="0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8"/>
        <c:overlap val="60"/>
        <c:axId val="411625776"/>
        <c:axId val="411626168"/>
      </c:barChart>
      <c:catAx>
        <c:axId val="411625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11626168"/>
        <c:crosses val="autoZero"/>
        <c:auto val="1"/>
        <c:lblAlgn val="ctr"/>
        <c:lblOffset val="100"/>
        <c:noMultiLvlLbl val="0"/>
      </c:catAx>
      <c:valAx>
        <c:axId val="411626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11625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A6DE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B5F8D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-86"/>
        <c:axId val="411626952"/>
        <c:axId val="411627344"/>
      </c:barChart>
      <c:catAx>
        <c:axId val="4116269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11627344"/>
        <c:crosses val="autoZero"/>
        <c:auto val="1"/>
        <c:lblAlgn val="ctr"/>
        <c:lblOffset val="100"/>
        <c:noMultiLvlLbl val="0"/>
      </c:catAx>
      <c:valAx>
        <c:axId val="411627344"/>
        <c:scaling>
          <c:orientation val="minMax"/>
          <c:min val="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411626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8509295334623"/>
          <c:y val="0.12707967754030747"/>
          <c:w val="0.74209592313071604"/>
          <c:h val="0.7659490063742032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交易额</c:v>
                </c:pt>
              </c:strCache>
            </c:strRef>
          </c:tx>
          <c:spPr>
            <a:ln w="57150">
              <a:solidFill>
                <a:srgbClr val="F3F3F3"/>
              </a:solidFill>
            </a:ln>
            <a:effectLst/>
          </c:spPr>
          <c:dPt>
            <c:idx val="0"/>
            <c:bubble3D val="0"/>
            <c:spPr>
              <a:solidFill>
                <a:schemeClr val="accent5">
                  <a:shade val="36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shade val="43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2"/>
            <c:bubble3D val="0"/>
            <c:spPr>
              <a:solidFill>
                <a:schemeClr val="accent5">
                  <a:shade val="50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shade val="56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4"/>
            <c:bubble3D val="0"/>
            <c:spPr>
              <a:solidFill>
                <a:schemeClr val="accent5">
                  <a:shade val="63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5"/>
            <c:bubble3D val="0"/>
            <c:spPr>
              <a:solidFill>
                <a:schemeClr val="accent5">
                  <a:shade val="70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6"/>
            <c:bubble3D val="0"/>
            <c:spPr>
              <a:solidFill>
                <a:schemeClr val="accent5">
                  <a:shade val="76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7"/>
            <c:bubble3D val="0"/>
            <c:spPr>
              <a:solidFill>
                <a:schemeClr val="accent5">
                  <a:shade val="83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8"/>
            <c:bubble3D val="0"/>
            <c:spPr>
              <a:solidFill>
                <a:schemeClr val="accent5">
                  <a:shade val="90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9"/>
            <c:bubble3D val="0"/>
            <c:spPr>
              <a:solidFill>
                <a:schemeClr val="accent5">
                  <a:shade val="96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tint val="97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1"/>
            <c:bubble3D val="0"/>
            <c:spPr>
              <a:solidFill>
                <a:schemeClr val="accent5">
                  <a:tint val="90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2"/>
            <c:bubble3D val="0"/>
            <c:spPr>
              <a:solidFill>
                <a:schemeClr val="accent5">
                  <a:tint val="84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3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4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5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6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7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8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dPt>
            <c:idx val="19"/>
            <c:bubble3D val="0"/>
            <c:spPr>
              <a:solidFill>
                <a:schemeClr val="bg1">
                  <a:lumMod val="75000"/>
                </a:schemeClr>
              </a:solidFill>
              <a:ln w="57150" cap="flat" cmpd="sng" algn="ctr">
                <a:solidFill>
                  <a:srgbClr val="F3F3F3"/>
                </a:solidFill>
                <a:prstDash val="solid"/>
                <a:round/>
              </a:ln>
              <a:effectLst/>
            </c:spPr>
          </c:dPt>
          <c:cat>
            <c:numRef>
              <c:f>Sheet1!$A$2:$A$21</c:f>
              <c:numCache>
                <c:formatCode>General</c:formatCode>
                <c:ptCount val="20"/>
              </c:numCache>
            </c:num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3CA3E"/>
            </a:solidFill>
          </c:spPr>
          <c:dPt>
            <c:idx val="0"/>
            <c:bubble3D val="0"/>
            <c:spPr>
              <a:solidFill>
                <a:srgbClr val="EB6013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C9058-23D6-45E7-B4A0-278E342377C2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BE84E-0C97-4141-BE10-78A5337B40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922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1pPr>
    <a:lvl2pPr marL="913850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2pPr>
    <a:lvl3pPr marL="1827703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3pPr>
    <a:lvl4pPr marL="2741555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4pPr>
    <a:lvl5pPr marL="3655405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5pPr>
    <a:lvl6pPr marL="4569258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6pPr>
    <a:lvl7pPr marL="5483108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7pPr>
    <a:lvl8pPr marL="6396960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8pPr>
    <a:lvl9pPr marL="7310811" algn="l" defTabSz="1827703" rtl="0" eaLnBrk="1" latinLnBrk="0" hangingPunct="1">
      <a:defRPr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0950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3" y="274644"/>
            <a:ext cx="2057399" cy="58515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4" y="274644"/>
            <a:ext cx="6019799" cy="58515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0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314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3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65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0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848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250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31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2557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132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0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9"/>
            <a:ext cx="7772400" cy="1500187"/>
          </a:xfrm>
        </p:spPr>
        <p:txBody>
          <a:bodyPr anchor="b"/>
          <a:lstStyle>
            <a:lvl1pPr marL="0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1pPr>
            <a:lvl2pPr marL="457132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26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3pPr>
            <a:lvl4pPr marL="1371395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4pPr>
            <a:lvl5pPr marL="1828525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5pPr>
            <a:lvl6pPr marL="2285657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6pPr>
            <a:lvl7pPr marL="2742787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7pPr>
            <a:lvl8pPr marL="3199919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8pPr>
            <a:lvl9pPr marL="3657052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4" y="1600201"/>
            <a:ext cx="4038599" cy="4525964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3" y="1600201"/>
            <a:ext cx="4038599" cy="4525964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99" y="1535118"/>
            <a:ext cx="4040189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132" indent="0">
              <a:buNone/>
              <a:defRPr sz="1999" b="1"/>
            </a:lvl2pPr>
            <a:lvl3pPr marL="914262" indent="0">
              <a:buNone/>
              <a:defRPr sz="1799" b="1"/>
            </a:lvl3pPr>
            <a:lvl4pPr marL="1371395" indent="0">
              <a:buNone/>
              <a:defRPr sz="1599" b="1"/>
            </a:lvl4pPr>
            <a:lvl5pPr marL="1828525" indent="0">
              <a:buNone/>
              <a:defRPr sz="1599" b="1"/>
            </a:lvl5pPr>
            <a:lvl6pPr marL="2285657" indent="0">
              <a:buNone/>
              <a:defRPr sz="1599" b="1"/>
            </a:lvl6pPr>
            <a:lvl7pPr marL="2742787" indent="0">
              <a:buNone/>
              <a:defRPr sz="1599" b="1"/>
            </a:lvl7pPr>
            <a:lvl8pPr marL="3199919" indent="0">
              <a:buNone/>
              <a:defRPr sz="1599" b="1"/>
            </a:lvl8pPr>
            <a:lvl9pPr marL="3657052" indent="0">
              <a:buNone/>
              <a:defRPr sz="15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99" y="2174880"/>
            <a:ext cx="4040189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599"/>
            </a:lvl4pPr>
            <a:lvl5pPr>
              <a:defRPr sz="1599"/>
            </a:lvl5pPr>
            <a:lvl6pPr>
              <a:defRPr sz="1599"/>
            </a:lvl6pPr>
            <a:lvl7pPr>
              <a:defRPr sz="1599"/>
            </a:lvl7pPr>
            <a:lvl8pPr>
              <a:defRPr sz="1599"/>
            </a:lvl8pPr>
            <a:lvl9pPr>
              <a:defRPr sz="15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8"/>
            <a:ext cx="4041776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132" indent="0">
              <a:buNone/>
              <a:defRPr sz="1999" b="1"/>
            </a:lvl2pPr>
            <a:lvl3pPr marL="914262" indent="0">
              <a:buNone/>
              <a:defRPr sz="1799" b="1"/>
            </a:lvl3pPr>
            <a:lvl4pPr marL="1371395" indent="0">
              <a:buNone/>
              <a:defRPr sz="1599" b="1"/>
            </a:lvl4pPr>
            <a:lvl5pPr marL="1828525" indent="0">
              <a:buNone/>
              <a:defRPr sz="1599" b="1"/>
            </a:lvl5pPr>
            <a:lvl6pPr marL="2285657" indent="0">
              <a:buNone/>
              <a:defRPr sz="1599" b="1"/>
            </a:lvl6pPr>
            <a:lvl7pPr marL="2742787" indent="0">
              <a:buNone/>
              <a:defRPr sz="1599" b="1"/>
            </a:lvl7pPr>
            <a:lvl8pPr marL="3199919" indent="0">
              <a:buNone/>
              <a:defRPr sz="1599" b="1"/>
            </a:lvl8pPr>
            <a:lvl9pPr marL="3657052" indent="0">
              <a:buNone/>
              <a:defRPr sz="15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80"/>
            <a:ext cx="4041776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599"/>
            </a:lvl4pPr>
            <a:lvl5pPr>
              <a:defRPr sz="1599"/>
            </a:lvl5pPr>
            <a:lvl6pPr>
              <a:defRPr sz="1599"/>
            </a:lvl6pPr>
            <a:lvl7pPr>
              <a:defRPr sz="1599"/>
            </a:lvl7pPr>
            <a:lvl8pPr>
              <a:defRPr sz="1599"/>
            </a:lvl8pPr>
            <a:lvl9pPr>
              <a:defRPr sz="15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0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3" y="273050"/>
            <a:ext cx="5111751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099"/>
            <a:ext cx="3008313" cy="4691064"/>
          </a:xfrm>
        </p:spPr>
        <p:txBody>
          <a:bodyPr/>
          <a:lstStyle>
            <a:lvl1pPr marL="0" indent="0">
              <a:buNone/>
              <a:defRPr sz="1399"/>
            </a:lvl1pPr>
            <a:lvl2pPr marL="457132" indent="0">
              <a:buNone/>
              <a:defRPr sz="1199"/>
            </a:lvl2pPr>
            <a:lvl3pPr marL="914262" indent="0">
              <a:buNone/>
              <a:defRPr sz="1000"/>
            </a:lvl3pPr>
            <a:lvl4pPr marL="1371395" indent="0">
              <a:buNone/>
              <a:defRPr sz="1000"/>
            </a:lvl4pPr>
            <a:lvl5pPr marL="1828525" indent="0">
              <a:buNone/>
              <a:defRPr sz="1000"/>
            </a:lvl5pPr>
            <a:lvl6pPr marL="2285657" indent="0">
              <a:buNone/>
              <a:defRPr sz="1000"/>
            </a:lvl6pPr>
            <a:lvl7pPr marL="2742787" indent="0">
              <a:buNone/>
              <a:defRPr sz="1000"/>
            </a:lvl7pPr>
            <a:lvl8pPr marL="3199919" indent="0">
              <a:buNone/>
              <a:defRPr sz="1000"/>
            </a:lvl8pPr>
            <a:lvl9pPr marL="365705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1" y="4800601"/>
            <a:ext cx="5486400" cy="566738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1" y="612777"/>
            <a:ext cx="5486400" cy="4114800"/>
          </a:xfrm>
        </p:spPr>
        <p:txBody>
          <a:bodyPr/>
          <a:lstStyle>
            <a:lvl1pPr marL="0" indent="0">
              <a:buNone/>
              <a:defRPr sz="3199"/>
            </a:lvl1pPr>
            <a:lvl2pPr marL="457132" indent="0">
              <a:buNone/>
              <a:defRPr sz="2799"/>
            </a:lvl2pPr>
            <a:lvl3pPr marL="914262" indent="0">
              <a:buNone/>
              <a:defRPr sz="2399"/>
            </a:lvl3pPr>
            <a:lvl4pPr marL="1371395" indent="0">
              <a:buNone/>
              <a:defRPr sz="1999"/>
            </a:lvl4pPr>
            <a:lvl5pPr marL="1828525" indent="0">
              <a:buNone/>
              <a:defRPr sz="1999"/>
            </a:lvl5pPr>
            <a:lvl6pPr marL="2285657" indent="0">
              <a:buNone/>
              <a:defRPr sz="1999"/>
            </a:lvl6pPr>
            <a:lvl7pPr marL="2742787" indent="0">
              <a:buNone/>
              <a:defRPr sz="1999"/>
            </a:lvl7pPr>
            <a:lvl8pPr marL="3199919" indent="0">
              <a:buNone/>
              <a:defRPr sz="1999"/>
            </a:lvl8pPr>
            <a:lvl9pPr marL="3657052" indent="0">
              <a:buNone/>
              <a:defRPr sz="199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1" y="5367343"/>
            <a:ext cx="5486400" cy="804861"/>
          </a:xfrm>
        </p:spPr>
        <p:txBody>
          <a:bodyPr/>
          <a:lstStyle>
            <a:lvl1pPr marL="0" indent="0">
              <a:buNone/>
              <a:defRPr sz="1399"/>
            </a:lvl1pPr>
            <a:lvl2pPr marL="457132" indent="0">
              <a:buNone/>
              <a:defRPr sz="1199"/>
            </a:lvl2pPr>
            <a:lvl3pPr marL="914262" indent="0">
              <a:buNone/>
              <a:defRPr sz="1000"/>
            </a:lvl3pPr>
            <a:lvl4pPr marL="1371395" indent="0">
              <a:buNone/>
              <a:defRPr sz="1000"/>
            </a:lvl4pPr>
            <a:lvl5pPr marL="1828525" indent="0">
              <a:buNone/>
              <a:defRPr sz="1000"/>
            </a:lvl5pPr>
            <a:lvl6pPr marL="2285657" indent="0">
              <a:buNone/>
              <a:defRPr sz="1000"/>
            </a:lvl6pPr>
            <a:lvl7pPr marL="2742787" indent="0">
              <a:buNone/>
              <a:defRPr sz="1000"/>
            </a:lvl7pPr>
            <a:lvl8pPr marL="3199919" indent="0">
              <a:buNone/>
              <a:defRPr sz="1000"/>
            </a:lvl8pPr>
            <a:lvl9pPr marL="365705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4" y="274642"/>
            <a:ext cx="8229600" cy="1143001"/>
          </a:xfrm>
          <a:prstGeom prst="rect">
            <a:avLst/>
          </a:prstGeom>
        </p:spPr>
        <p:txBody>
          <a:bodyPr vert="horz" lIns="45720" tIns="22860" rIns="45720" bIns="2286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4" y="1600201"/>
            <a:ext cx="8229600" cy="4525964"/>
          </a:xfrm>
          <a:prstGeom prst="rect">
            <a:avLst/>
          </a:prstGeom>
        </p:spPr>
        <p:txBody>
          <a:bodyPr vert="horz" lIns="45720" tIns="22860" rIns="45720" bIns="2286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2" y="6356355"/>
            <a:ext cx="2133601" cy="365125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l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4" y="6356355"/>
            <a:ext cx="2895600" cy="365125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ctr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3" y="6356355"/>
            <a:ext cx="2133601" cy="365125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r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6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62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838" indent="-285707" algn="l" defTabSz="914262" rtl="0" eaLnBrk="1" latinLnBrk="0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7" indent="-228565" algn="l" defTabSz="914262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5" algn="l" defTabSz="914262" rtl="0" eaLnBrk="1" latinLnBrk="0" hangingPunct="1">
        <a:spcBef>
          <a:spcPct val="20000"/>
        </a:spcBef>
        <a:buFont typeface="Arial" pitchFamily="34" charset="0"/>
        <a:buChar char="–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2" indent="-228565" algn="l" defTabSz="914262" rtl="0" eaLnBrk="1" latinLnBrk="0" hangingPunct="1">
        <a:spcBef>
          <a:spcPct val="20000"/>
        </a:spcBef>
        <a:buFont typeface="Arial" pitchFamily="34" charset="0"/>
        <a:buChar char="»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5" algn="l" defTabSz="914262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5" algn="l" defTabSz="914262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4" indent="-228565" algn="l" defTabSz="914262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7" indent="-228565" algn="l" defTabSz="914262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62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5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5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7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19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54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24310" y="1989012"/>
            <a:ext cx="1295395" cy="1295994"/>
            <a:chOff x="1547664" y="2564904"/>
            <a:chExt cx="1152128" cy="1152128"/>
          </a:xfrm>
        </p:grpSpPr>
        <p:sp>
          <p:nvSpPr>
            <p:cNvPr id="5" name="椭圆 4"/>
            <p:cNvSpPr/>
            <p:nvPr/>
          </p:nvSpPr>
          <p:spPr>
            <a:xfrm>
              <a:off x="1547664" y="2564904"/>
              <a:ext cx="1152128" cy="115212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99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605224" y="2817803"/>
              <a:ext cx="872938" cy="6293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PPT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440902" y="3564288"/>
            <a:ext cx="4262685" cy="5846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1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图表特殊图形简介</a:t>
            </a:r>
            <a:endParaRPr lang="zh-CN" altLang="en-US" sz="31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543363195"/>
              </p:ext>
            </p:extLst>
          </p:nvPr>
        </p:nvGraphicFramePr>
        <p:xfrm>
          <a:off x="-356294" y="4004997"/>
          <a:ext cx="9856591" cy="3199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085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475971" y="1085020"/>
            <a:ext cx="9791956" cy="5079967"/>
            <a:chOff x="28794" y="915566"/>
            <a:chExt cx="6847463" cy="3552395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3878231785"/>
                </p:ext>
              </p:extLst>
            </p:nvPr>
          </p:nvGraphicFramePr>
          <p:xfrm>
            <a:off x="28794" y="915566"/>
            <a:ext cx="5328592" cy="35523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Freeform 229"/>
            <p:cNvSpPr>
              <a:spLocks noEditPoints="1"/>
            </p:cNvSpPr>
            <p:nvPr/>
          </p:nvSpPr>
          <p:spPr bwMode="auto">
            <a:xfrm>
              <a:off x="4283968" y="1563638"/>
              <a:ext cx="452910" cy="452910"/>
            </a:xfrm>
            <a:custGeom>
              <a:avLst/>
              <a:gdLst>
                <a:gd name="T0" fmla="*/ 0 w 219"/>
                <a:gd name="T1" fmla="*/ 109 h 219"/>
                <a:gd name="T2" fmla="*/ 2 w 219"/>
                <a:gd name="T3" fmla="*/ 131 h 219"/>
                <a:gd name="T4" fmla="*/ 9 w 219"/>
                <a:gd name="T5" fmla="*/ 151 h 219"/>
                <a:gd name="T6" fmla="*/ 19 w 219"/>
                <a:gd name="T7" fmla="*/ 170 h 219"/>
                <a:gd name="T8" fmla="*/ 32 w 219"/>
                <a:gd name="T9" fmla="*/ 187 h 219"/>
                <a:gd name="T10" fmla="*/ 48 w 219"/>
                <a:gd name="T11" fmla="*/ 200 h 219"/>
                <a:gd name="T12" fmla="*/ 67 w 219"/>
                <a:gd name="T13" fmla="*/ 210 h 219"/>
                <a:gd name="T14" fmla="*/ 88 w 219"/>
                <a:gd name="T15" fmla="*/ 216 h 219"/>
                <a:gd name="T16" fmla="*/ 109 w 219"/>
                <a:gd name="T17" fmla="*/ 219 h 219"/>
                <a:gd name="T18" fmla="*/ 121 w 219"/>
                <a:gd name="T19" fmla="*/ 219 h 219"/>
                <a:gd name="T20" fmla="*/ 142 w 219"/>
                <a:gd name="T21" fmla="*/ 214 h 219"/>
                <a:gd name="T22" fmla="*/ 161 w 219"/>
                <a:gd name="T23" fmla="*/ 206 h 219"/>
                <a:gd name="T24" fmla="*/ 179 w 219"/>
                <a:gd name="T25" fmla="*/ 193 h 219"/>
                <a:gd name="T26" fmla="*/ 193 w 219"/>
                <a:gd name="T27" fmla="*/ 179 h 219"/>
                <a:gd name="T28" fmla="*/ 206 w 219"/>
                <a:gd name="T29" fmla="*/ 161 h 219"/>
                <a:gd name="T30" fmla="*/ 214 w 219"/>
                <a:gd name="T31" fmla="*/ 142 h 219"/>
                <a:gd name="T32" fmla="*/ 219 w 219"/>
                <a:gd name="T33" fmla="*/ 121 h 219"/>
                <a:gd name="T34" fmla="*/ 219 w 219"/>
                <a:gd name="T35" fmla="*/ 109 h 219"/>
                <a:gd name="T36" fmla="*/ 216 w 219"/>
                <a:gd name="T37" fmla="*/ 87 h 219"/>
                <a:gd name="T38" fmla="*/ 210 w 219"/>
                <a:gd name="T39" fmla="*/ 67 h 219"/>
                <a:gd name="T40" fmla="*/ 200 w 219"/>
                <a:gd name="T41" fmla="*/ 48 h 219"/>
                <a:gd name="T42" fmla="*/ 187 w 219"/>
                <a:gd name="T43" fmla="*/ 31 h 219"/>
                <a:gd name="T44" fmla="*/ 170 w 219"/>
                <a:gd name="T45" fmla="*/ 19 h 219"/>
                <a:gd name="T46" fmla="*/ 151 w 219"/>
                <a:gd name="T47" fmla="*/ 8 h 219"/>
                <a:gd name="T48" fmla="*/ 131 w 219"/>
                <a:gd name="T49" fmla="*/ 2 h 219"/>
                <a:gd name="T50" fmla="*/ 109 w 219"/>
                <a:gd name="T51" fmla="*/ 0 h 219"/>
                <a:gd name="T52" fmla="*/ 98 w 219"/>
                <a:gd name="T53" fmla="*/ 0 h 219"/>
                <a:gd name="T54" fmla="*/ 76 w 219"/>
                <a:gd name="T55" fmla="*/ 5 h 219"/>
                <a:gd name="T56" fmla="*/ 57 w 219"/>
                <a:gd name="T57" fmla="*/ 12 h 219"/>
                <a:gd name="T58" fmla="*/ 39 w 219"/>
                <a:gd name="T59" fmla="*/ 25 h 219"/>
                <a:gd name="T60" fmla="*/ 25 w 219"/>
                <a:gd name="T61" fmla="*/ 39 h 219"/>
                <a:gd name="T62" fmla="*/ 12 w 219"/>
                <a:gd name="T63" fmla="*/ 57 h 219"/>
                <a:gd name="T64" fmla="*/ 5 w 219"/>
                <a:gd name="T65" fmla="*/ 76 h 219"/>
                <a:gd name="T66" fmla="*/ 0 w 219"/>
                <a:gd name="T67" fmla="*/ 98 h 219"/>
                <a:gd name="T68" fmla="*/ 0 w 219"/>
                <a:gd name="T69" fmla="*/ 109 h 219"/>
                <a:gd name="T70" fmla="*/ 118 w 219"/>
                <a:gd name="T71" fmla="*/ 35 h 219"/>
                <a:gd name="T72" fmla="*/ 123 w 219"/>
                <a:gd name="T73" fmla="*/ 36 h 219"/>
                <a:gd name="T74" fmla="*/ 131 w 219"/>
                <a:gd name="T75" fmla="*/ 43 h 219"/>
                <a:gd name="T76" fmla="*/ 132 w 219"/>
                <a:gd name="T77" fmla="*/ 86 h 219"/>
                <a:gd name="T78" fmla="*/ 170 w 219"/>
                <a:gd name="T79" fmla="*/ 86 h 219"/>
                <a:gd name="T80" fmla="*/ 179 w 219"/>
                <a:gd name="T81" fmla="*/ 90 h 219"/>
                <a:gd name="T82" fmla="*/ 183 w 219"/>
                <a:gd name="T83" fmla="*/ 100 h 219"/>
                <a:gd name="T84" fmla="*/ 183 w 219"/>
                <a:gd name="T85" fmla="*/ 118 h 219"/>
                <a:gd name="T86" fmla="*/ 179 w 219"/>
                <a:gd name="T87" fmla="*/ 128 h 219"/>
                <a:gd name="T88" fmla="*/ 170 w 219"/>
                <a:gd name="T89" fmla="*/ 132 h 219"/>
                <a:gd name="T90" fmla="*/ 132 w 219"/>
                <a:gd name="T91" fmla="*/ 170 h 219"/>
                <a:gd name="T92" fmla="*/ 131 w 219"/>
                <a:gd name="T93" fmla="*/ 175 h 219"/>
                <a:gd name="T94" fmla="*/ 123 w 219"/>
                <a:gd name="T95" fmla="*/ 182 h 219"/>
                <a:gd name="T96" fmla="*/ 100 w 219"/>
                <a:gd name="T97" fmla="*/ 183 h 219"/>
                <a:gd name="T98" fmla="*/ 95 w 219"/>
                <a:gd name="T99" fmla="*/ 182 h 219"/>
                <a:gd name="T100" fmla="*/ 88 w 219"/>
                <a:gd name="T101" fmla="*/ 175 h 219"/>
                <a:gd name="T102" fmla="*/ 86 w 219"/>
                <a:gd name="T103" fmla="*/ 132 h 219"/>
                <a:gd name="T104" fmla="*/ 48 w 219"/>
                <a:gd name="T105" fmla="*/ 132 h 219"/>
                <a:gd name="T106" fmla="*/ 39 w 219"/>
                <a:gd name="T107" fmla="*/ 128 h 219"/>
                <a:gd name="T108" fmla="*/ 35 w 219"/>
                <a:gd name="T109" fmla="*/ 118 h 219"/>
                <a:gd name="T110" fmla="*/ 35 w 219"/>
                <a:gd name="T111" fmla="*/ 100 h 219"/>
                <a:gd name="T112" fmla="*/ 39 w 219"/>
                <a:gd name="T113" fmla="*/ 90 h 219"/>
                <a:gd name="T114" fmla="*/ 48 w 219"/>
                <a:gd name="T115" fmla="*/ 86 h 219"/>
                <a:gd name="T116" fmla="*/ 86 w 219"/>
                <a:gd name="T117" fmla="*/ 48 h 219"/>
                <a:gd name="T118" fmla="*/ 88 w 219"/>
                <a:gd name="T119" fmla="*/ 43 h 219"/>
                <a:gd name="T120" fmla="*/ 95 w 219"/>
                <a:gd name="T121" fmla="*/ 36 h 219"/>
                <a:gd name="T122" fmla="*/ 100 w 219"/>
                <a:gd name="T123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9">
                  <a:moveTo>
                    <a:pt x="0" y="109"/>
                  </a:moveTo>
                  <a:lnTo>
                    <a:pt x="0" y="109"/>
                  </a:lnTo>
                  <a:lnTo>
                    <a:pt x="0" y="121"/>
                  </a:lnTo>
                  <a:lnTo>
                    <a:pt x="2" y="131"/>
                  </a:lnTo>
                  <a:lnTo>
                    <a:pt x="5" y="142"/>
                  </a:lnTo>
                  <a:lnTo>
                    <a:pt x="9" y="151"/>
                  </a:lnTo>
                  <a:lnTo>
                    <a:pt x="12" y="161"/>
                  </a:lnTo>
                  <a:lnTo>
                    <a:pt x="19" y="170"/>
                  </a:lnTo>
                  <a:lnTo>
                    <a:pt x="25" y="179"/>
                  </a:lnTo>
                  <a:lnTo>
                    <a:pt x="32" y="187"/>
                  </a:lnTo>
                  <a:lnTo>
                    <a:pt x="39" y="193"/>
                  </a:lnTo>
                  <a:lnTo>
                    <a:pt x="48" y="200"/>
                  </a:lnTo>
                  <a:lnTo>
                    <a:pt x="57" y="206"/>
                  </a:lnTo>
                  <a:lnTo>
                    <a:pt x="67" y="210"/>
                  </a:lnTo>
                  <a:lnTo>
                    <a:pt x="76" y="214"/>
                  </a:lnTo>
                  <a:lnTo>
                    <a:pt x="88" y="216"/>
                  </a:lnTo>
                  <a:lnTo>
                    <a:pt x="98" y="219"/>
                  </a:lnTo>
                  <a:lnTo>
                    <a:pt x="109" y="219"/>
                  </a:lnTo>
                  <a:lnTo>
                    <a:pt x="109" y="219"/>
                  </a:lnTo>
                  <a:lnTo>
                    <a:pt x="121" y="219"/>
                  </a:lnTo>
                  <a:lnTo>
                    <a:pt x="131" y="216"/>
                  </a:lnTo>
                  <a:lnTo>
                    <a:pt x="142" y="214"/>
                  </a:lnTo>
                  <a:lnTo>
                    <a:pt x="151" y="210"/>
                  </a:lnTo>
                  <a:lnTo>
                    <a:pt x="161" y="206"/>
                  </a:lnTo>
                  <a:lnTo>
                    <a:pt x="170" y="200"/>
                  </a:lnTo>
                  <a:lnTo>
                    <a:pt x="179" y="193"/>
                  </a:lnTo>
                  <a:lnTo>
                    <a:pt x="187" y="187"/>
                  </a:lnTo>
                  <a:lnTo>
                    <a:pt x="193" y="179"/>
                  </a:lnTo>
                  <a:lnTo>
                    <a:pt x="200" y="170"/>
                  </a:lnTo>
                  <a:lnTo>
                    <a:pt x="206" y="161"/>
                  </a:lnTo>
                  <a:lnTo>
                    <a:pt x="210" y="151"/>
                  </a:lnTo>
                  <a:lnTo>
                    <a:pt x="214" y="142"/>
                  </a:lnTo>
                  <a:lnTo>
                    <a:pt x="216" y="131"/>
                  </a:lnTo>
                  <a:lnTo>
                    <a:pt x="219" y="121"/>
                  </a:lnTo>
                  <a:lnTo>
                    <a:pt x="219" y="109"/>
                  </a:lnTo>
                  <a:lnTo>
                    <a:pt x="219" y="109"/>
                  </a:lnTo>
                  <a:lnTo>
                    <a:pt x="219" y="98"/>
                  </a:lnTo>
                  <a:lnTo>
                    <a:pt x="216" y="87"/>
                  </a:lnTo>
                  <a:lnTo>
                    <a:pt x="214" y="76"/>
                  </a:lnTo>
                  <a:lnTo>
                    <a:pt x="210" y="67"/>
                  </a:lnTo>
                  <a:lnTo>
                    <a:pt x="206" y="57"/>
                  </a:lnTo>
                  <a:lnTo>
                    <a:pt x="200" y="48"/>
                  </a:lnTo>
                  <a:lnTo>
                    <a:pt x="193" y="39"/>
                  </a:lnTo>
                  <a:lnTo>
                    <a:pt x="187" y="31"/>
                  </a:lnTo>
                  <a:lnTo>
                    <a:pt x="179" y="25"/>
                  </a:lnTo>
                  <a:lnTo>
                    <a:pt x="170" y="19"/>
                  </a:lnTo>
                  <a:lnTo>
                    <a:pt x="161" y="12"/>
                  </a:lnTo>
                  <a:lnTo>
                    <a:pt x="151" y="8"/>
                  </a:lnTo>
                  <a:lnTo>
                    <a:pt x="142" y="5"/>
                  </a:lnTo>
                  <a:lnTo>
                    <a:pt x="131" y="2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8" y="0"/>
                  </a:lnTo>
                  <a:lnTo>
                    <a:pt x="88" y="2"/>
                  </a:lnTo>
                  <a:lnTo>
                    <a:pt x="76" y="5"/>
                  </a:lnTo>
                  <a:lnTo>
                    <a:pt x="67" y="8"/>
                  </a:lnTo>
                  <a:lnTo>
                    <a:pt x="57" y="12"/>
                  </a:lnTo>
                  <a:lnTo>
                    <a:pt x="48" y="19"/>
                  </a:lnTo>
                  <a:lnTo>
                    <a:pt x="39" y="25"/>
                  </a:lnTo>
                  <a:lnTo>
                    <a:pt x="32" y="31"/>
                  </a:lnTo>
                  <a:lnTo>
                    <a:pt x="25" y="39"/>
                  </a:lnTo>
                  <a:lnTo>
                    <a:pt x="19" y="48"/>
                  </a:lnTo>
                  <a:lnTo>
                    <a:pt x="12" y="57"/>
                  </a:lnTo>
                  <a:lnTo>
                    <a:pt x="9" y="67"/>
                  </a:lnTo>
                  <a:lnTo>
                    <a:pt x="5" y="76"/>
                  </a:lnTo>
                  <a:lnTo>
                    <a:pt x="2" y="87"/>
                  </a:lnTo>
                  <a:lnTo>
                    <a:pt x="0" y="98"/>
                  </a:lnTo>
                  <a:lnTo>
                    <a:pt x="0" y="109"/>
                  </a:lnTo>
                  <a:lnTo>
                    <a:pt x="0" y="109"/>
                  </a:lnTo>
                  <a:close/>
                  <a:moveTo>
                    <a:pt x="100" y="35"/>
                  </a:moveTo>
                  <a:lnTo>
                    <a:pt x="118" y="35"/>
                  </a:lnTo>
                  <a:lnTo>
                    <a:pt x="118" y="35"/>
                  </a:lnTo>
                  <a:lnTo>
                    <a:pt x="123" y="36"/>
                  </a:lnTo>
                  <a:lnTo>
                    <a:pt x="128" y="39"/>
                  </a:lnTo>
                  <a:lnTo>
                    <a:pt x="131" y="43"/>
                  </a:lnTo>
                  <a:lnTo>
                    <a:pt x="132" y="48"/>
                  </a:lnTo>
                  <a:lnTo>
                    <a:pt x="132" y="86"/>
                  </a:lnTo>
                  <a:lnTo>
                    <a:pt x="170" y="86"/>
                  </a:lnTo>
                  <a:lnTo>
                    <a:pt x="170" y="86"/>
                  </a:lnTo>
                  <a:lnTo>
                    <a:pt x="175" y="87"/>
                  </a:lnTo>
                  <a:lnTo>
                    <a:pt x="179" y="90"/>
                  </a:lnTo>
                  <a:lnTo>
                    <a:pt x="182" y="95"/>
                  </a:lnTo>
                  <a:lnTo>
                    <a:pt x="183" y="100"/>
                  </a:lnTo>
                  <a:lnTo>
                    <a:pt x="183" y="118"/>
                  </a:lnTo>
                  <a:lnTo>
                    <a:pt x="183" y="118"/>
                  </a:lnTo>
                  <a:lnTo>
                    <a:pt x="182" y="123"/>
                  </a:lnTo>
                  <a:lnTo>
                    <a:pt x="179" y="128"/>
                  </a:lnTo>
                  <a:lnTo>
                    <a:pt x="175" y="131"/>
                  </a:lnTo>
                  <a:lnTo>
                    <a:pt x="170" y="132"/>
                  </a:lnTo>
                  <a:lnTo>
                    <a:pt x="132" y="132"/>
                  </a:lnTo>
                  <a:lnTo>
                    <a:pt x="132" y="170"/>
                  </a:lnTo>
                  <a:lnTo>
                    <a:pt x="132" y="170"/>
                  </a:lnTo>
                  <a:lnTo>
                    <a:pt x="131" y="175"/>
                  </a:lnTo>
                  <a:lnTo>
                    <a:pt x="128" y="179"/>
                  </a:lnTo>
                  <a:lnTo>
                    <a:pt x="123" y="182"/>
                  </a:lnTo>
                  <a:lnTo>
                    <a:pt x="118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95" y="182"/>
                  </a:lnTo>
                  <a:lnTo>
                    <a:pt x="90" y="179"/>
                  </a:lnTo>
                  <a:lnTo>
                    <a:pt x="88" y="175"/>
                  </a:lnTo>
                  <a:lnTo>
                    <a:pt x="86" y="170"/>
                  </a:lnTo>
                  <a:lnTo>
                    <a:pt x="86" y="132"/>
                  </a:lnTo>
                  <a:lnTo>
                    <a:pt x="48" y="132"/>
                  </a:lnTo>
                  <a:lnTo>
                    <a:pt x="48" y="132"/>
                  </a:lnTo>
                  <a:lnTo>
                    <a:pt x="43" y="131"/>
                  </a:lnTo>
                  <a:lnTo>
                    <a:pt x="39" y="128"/>
                  </a:lnTo>
                  <a:lnTo>
                    <a:pt x="37" y="123"/>
                  </a:lnTo>
                  <a:lnTo>
                    <a:pt x="35" y="118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7" y="95"/>
                  </a:lnTo>
                  <a:lnTo>
                    <a:pt x="39" y="90"/>
                  </a:lnTo>
                  <a:lnTo>
                    <a:pt x="43" y="87"/>
                  </a:lnTo>
                  <a:lnTo>
                    <a:pt x="48" y="86"/>
                  </a:lnTo>
                  <a:lnTo>
                    <a:pt x="86" y="86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8" y="43"/>
                  </a:lnTo>
                  <a:lnTo>
                    <a:pt x="90" y="39"/>
                  </a:lnTo>
                  <a:lnTo>
                    <a:pt x="95" y="36"/>
                  </a:lnTo>
                  <a:lnTo>
                    <a:pt x="100" y="35"/>
                  </a:lnTo>
                  <a:lnTo>
                    <a:pt x="100" y="35"/>
                  </a:lnTo>
                  <a:close/>
                </a:path>
              </a:pathLst>
            </a:custGeom>
            <a:solidFill>
              <a:srgbClr val="20748A"/>
            </a:solidFill>
            <a:ln>
              <a:noFill/>
            </a:ln>
          </p:spPr>
          <p:txBody>
            <a:bodyPr vert="horz" wrap="square" lIns="182859" tIns="91430" rIns="182859" bIns="9143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96"/>
            </a:p>
          </p:txBody>
        </p:sp>
        <p:sp>
          <p:nvSpPr>
            <p:cNvPr id="6" name="矩形 5"/>
            <p:cNvSpPr/>
            <p:nvPr/>
          </p:nvSpPr>
          <p:spPr>
            <a:xfrm>
              <a:off x="4760080" y="1563638"/>
              <a:ext cx="2066175" cy="4515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9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4788022" y="1882193"/>
              <a:ext cx="2088233" cy="925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此处添加段落文本单击此处添加此处添加段落文本单击此处</a:t>
              </a:r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此处添加段落文本单击此处添加此处添加段落文本单击</a:t>
              </a:r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</a:t>
              </a:r>
              <a:endPara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229"/>
            <p:cNvSpPr>
              <a:spLocks noEditPoints="1"/>
            </p:cNvSpPr>
            <p:nvPr/>
          </p:nvSpPr>
          <p:spPr bwMode="auto">
            <a:xfrm>
              <a:off x="4283968" y="3159682"/>
              <a:ext cx="452910" cy="452910"/>
            </a:xfrm>
            <a:custGeom>
              <a:avLst/>
              <a:gdLst>
                <a:gd name="T0" fmla="*/ 0 w 219"/>
                <a:gd name="T1" fmla="*/ 109 h 219"/>
                <a:gd name="T2" fmla="*/ 2 w 219"/>
                <a:gd name="T3" fmla="*/ 131 h 219"/>
                <a:gd name="T4" fmla="*/ 9 w 219"/>
                <a:gd name="T5" fmla="*/ 151 h 219"/>
                <a:gd name="T6" fmla="*/ 19 w 219"/>
                <a:gd name="T7" fmla="*/ 170 h 219"/>
                <a:gd name="T8" fmla="*/ 32 w 219"/>
                <a:gd name="T9" fmla="*/ 187 h 219"/>
                <a:gd name="T10" fmla="*/ 48 w 219"/>
                <a:gd name="T11" fmla="*/ 200 h 219"/>
                <a:gd name="T12" fmla="*/ 67 w 219"/>
                <a:gd name="T13" fmla="*/ 210 h 219"/>
                <a:gd name="T14" fmla="*/ 88 w 219"/>
                <a:gd name="T15" fmla="*/ 216 h 219"/>
                <a:gd name="T16" fmla="*/ 109 w 219"/>
                <a:gd name="T17" fmla="*/ 219 h 219"/>
                <a:gd name="T18" fmla="*/ 121 w 219"/>
                <a:gd name="T19" fmla="*/ 219 h 219"/>
                <a:gd name="T20" fmla="*/ 142 w 219"/>
                <a:gd name="T21" fmla="*/ 214 h 219"/>
                <a:gd name="T22" fmla="*/ 161 w 219"/>
                <a:gd name="T23" fmla="*/ 206 h 219"/>
                <a:gd name="T24" fmla="*/ 179 w 219"/>
                <a:gd name="T25" fmla="*/ 193 h 219"/>
                <a:gd name="T26" fmla="*/ 193 w 219"/>
                <a:gd name="T27" fmla="*/ 179 h 219"/>
                <a:gd name="T28" fmla="*/ 206 w 219"/>
                <a:gd name="T29" fmla="*/ 161 h 219"/>
                <a:gd name="T30" fmla="*/ 214 w 219"/>
                <a:gd name="T31" fmla="*/ 142 h 219"/>
                <a:gd name="T32" fmla="*/ 219 w 219"/>
                <a:gd name="T33" fmla="*/ 121 h 219"/>
                <a:gd name="T34" fmla="*/ 219 w 219"/>
                <a:gd name="T35" fmla="*/ 109 h 219"/>
                <a:gd name="T36" fmla="*/ 216 w 219"/>
                <a:gd name="T37" fmla="*/ 87 h 219"/>
                <a:gd name="T38" fmla="*/ 210 w 219"/>
                <a:gd name="T39" fmla="*/ 67 h 219"/>
                <a:gd name="T40" fmla="*/ 200 w 219"/>
                <a:gd name="T41" fmla="*/ 48 h 219"/>
                <a:gd name="T42" fmla="*/ 187 w 219"/>
                <a:gd name="T43" fmla="*/ 31 h 219"/>
                <a:gd name="T44" fmla="*/ 170 w 219"/>
                <a:gd name="T45" fmla="*/ 19 h 219"/>
                <a:gd name="T46" fmla="*/ 151 w 219"/>
                <a:gd name="T47" fmla="*/ 8 h 219"/>
                <a:gd name="T48" fmla="*/ 131 w 219"/>
                <a:gd name="T49" fmla="*/ 2 h 219"/>
                <a:gd name="T50" fmla="*/ 109 w 219"/>
                <a:gd name="T51" fmla="*/ 0 h 219"/>
                <a:gd name="T52" fmla="*/ 98 w 219"/>
                <a:gd name="T53" fmla="*/ 0 h 219"/>
                <a:gd name="T54" fmla="*/ 76 w 219"/>
                <a:gd name="T55" fmla="*/ 5 h 219"/>
                <a:gd name="T56" fmla="*/ 57 w 219"/>
                <a:gd name="T57" fmla="*/ 12 h 219"/>
                <a:gd name="T58" fmla="*/ 39 w 219"/>
                <a:gd name="T59" fmla="*/ 25 h 219"/>
                <a:gd name="T60" fmla="*/ 25 w 219"/>
                <a:gd name="T61" fmla="*/ 39 h 219"/>
                <a:gd name="T62" fmla="*/ 12 w 219"/>
                <a:gd name="T63" fmla="*/ 57 h 219"/>
                <a:gd name="T64" fmla="*/ 5 w 219"/>
                <a:gd name="T65" fmla="*/ 76 h 219"/>
                <a:gd name="T66" fmla="*/ 0 w 219"/>
                <a:gd name="T67" fmla="*/ 98 h 219"/>
                <a:gd name="T68" fmla="*/ 0 w 219"/>
                <a:gd name="T69" fmla="*/ 109 h 219"/>
                <a:gd name="T70" fmla="*/ 118 w 219"/>
                <a:gd name="T71" fmla="*/ 35 h 219"/>
                <a:gd name="T72" fmla="*/ 123 w 219"/>
                <a:gd name="T73" fmla="*/ 36 h 219"/>
                <a:gd name="T74" fmla="*/ 131 w 219"/>
                <a:gd name="T75" fmla="*/ 43 h 219"/>
                <a:gd name="T76" fmla="*/ 132 w 219"/>
                <a:gd name="T77" fmla="*/ 86 h 219"/>
                <a:gd name="T78" fmla="*/ 170 w 219"/>
                <a:gd name="T79" fmla="*/ 86 h 219"/>
                <a:gd name="T80" fmla="*/ 179 w 219"/>
                <a:gd name="T81" fmla="*/ 90 h 219"/>
                <a:gd name="T82" fmla="*/ 183 w 219"/>
                <a:gd name="T83" fmla="*/ 100 h 219"/>
                <a:gd name="T84" fmla="*/ 183 w 219"/>
                <a:gd name="T85" fmla="*/ 118 h 219"/>
                <a:gd name="T86" fmla="*/ 179 w 219"/>
                <a:gd name="T87" fmla="*/ 128 h 219"/>
                <a:gd name="T88" fmla="*/ 170 w 219"/>
                <a:gd name="T89" fmla="*/ 132 h 219"/>
                <a:gd name="T90" fmla="*/ 132 w 219"/>
                <a:gd name="T91" fmla="*/ 170 h 219"/>
                <a:gd name="T92" fmla="*/ 131 w 219"/>
                <a:gd name="T93" fmla="*/ 175 h 219"/>
                <a:gd name="T94" fmla="*/ 123 w 219"/>
                <a:gd name="T95" fmla="*/ 182 h 219"/>
                <a:gd name="T96" fmla="*/ 100 w 219"/>
                <a:gd name="T97" fmla="*/ 183 h 219"/>
                <a:gd name="T98" fmla="*/ 95 w 219"/>
                <a:gd name="T99" fmla="*/ 182 h 219"/>
                <a:gd name="T100" fmla="*/ 88 w 219"/>
                <a:gd name="T101" fmla="*/ 175 h 219"/>
                <a:gd name="T102" fmla="*/ 86 w 219"/>
                <a:gd name="T103" fmla="*/ 132 h 219"/>
                <a:gd name="T104" fmla="*/ 48 w 219"/>
                <a:gd name="T105" fmla="*/ 132 h 219"/>
                <a:gd name="T106" fmla="*/ 39 w 219"/>
                <a:gd name="T107" fmla="*/ 128 h 219"/>
                <a:gd name="T108" fmla="*/ 35 w 219"/>
                <a:gd name="T109" fmla="*/ 118 h 219"/>
                <a:gd name="T110" fmla="*/ 35 w 219"/>
                <a:gd name="T111" fmla="*/ 100 h 219"/>
                <a:gd name="T112" fmla="*/ 39 w 219"/>
                <a:gd name="T113" fmla="*/ 90 h 219"/>
                <a:gd name="T114" fmla="*/ 48 w 219"/>
                <a:gd name="T115" fmla="*/ 86 h 219"/>
                <a:gd name="T116" fmla="*/ 86 w 219"/>
                <a:gd name="T117" fmla="*/ 48 h 219"/>
                <a:gd name="T118" fmla="*/ 88 w 219"/>
                <a:gd name="T119" fmla="*/ 43 h 219"/>
                <a:gd name="T120" fmla="*/ 95 w 219"/>
                <a:gd name="T121" fmla="*/ 36 h 219"/>
                <a:gd name="T122" fmla="*/ 100 w 219"/>
                <a:gd name="T123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9">
                  <a:moveTo>
                    <a:pt x="0" y="109"/>
                  </a:moveTo>
                  <a:lnTo>
                    <a:pt x="0" y="109"/>
                  </a:lnTo>
                  <a:lnTo>
                    <a:pt x="0" y="121"/>
                  </a:lnTo>
                  <a:lnTo>
                    <a:pt x="2" y="131"/>
                  </a:lnTo>
                  <a:lnTo>
                    <a:pt x="5" y="142"/>
                  </a:lnTo>
                  <a:lnTo>
                    <a:pt x="9" y="151"/>
                  </a:lnTo>
                  <a:lnTo>
                    <a:pt x="12" y="161"/>
                  </a:lnTo>
                  <a:lnTo>
                    <a:pt x="19" y="170"/>
                  </a:lnTo>
                  <a:lnTo>
                    <a:pt x="25" y="179"/>
                  </a:lnTo>
                  <a:lnTo>
                    <a:pt x="32" y="187"/>
                  </a:lnTo>
                  <a:lnTo>
                    <a:pt x="39" y="193"/>
                  </a:lnTo>
                  <a:lnTo>
                    <a:pt x="48" y="200"/>
                  </a:lnTo>
                  <a:lnTo>
                    <a:pt x="57" y="206"/>
                  </a:lnTo>
                  <a:lnTo>
                    <a:pt x="67" y="210"/>
                  </a:lnTo>
                  <a:lnTo>
                    <a:pt x="76" y="214"/>
                  </a:lnTo>
                  <a:lnTo>
                    <a:pt x="88" y="216"/>
                  </a:lnTo>
                  <a:lnTo>
                    <a:pt x="98" y="219"/>
                  </a:lnTo>
                  <a:lnTo>
                    <a:pt x="109" y="219"/>
                  </a:lnTo>
                  <a:lnTo>
                    <a:pt x="109" y="219"/>
                  </a:lnTo>
                  <a:lnTo>
                    <a:pt x="121" y="219"/>
                  </a:lnTo>
                  <a:lnTo>
                    <a:pt x="131" y="216"/>
                  </a:lnTo>
                  <a:lnTo>
                    <a:pt x="142" y="214"/>
                  </a:lnTo>
                  <a:lnTo>
                    <a:pt x="151" y="210"/>
                  </a:lnTo>
                  <a:lnTo>
                    <a:pt x="161" y="206"/>
                  </a:lnTo>
                  <a:lnTo>
                    <a:pt x="170" y="200"/>
                  </a:lnTo>
                  <a:lnTo>
                    <a:pt x="179" y="193"/>
                  </a:lnTo>
                  <a:lnTo>
                    <a:pt x="187" y="187"/>
                  </a:lnTo>
                  <a:lnTo>
                    <a:pt x="193" y="179"/>
                  </a:lnTo>
                  <a:lnTo>
                    <a:pt x="200" y="170"/>
                  </a:lnTo>
                  <a:lnTo>
                    <a:pt x="206" y="161"/>
                  </a:lnTo>
                  <a:lnTo>
                    <a:pt x="210" y="151"/>
                  </a:lnTo>
                  <a:lnTo>
                    <a:pt x="214" y="142"/>
                  </a:lnTo>
                  <a:lnTo>
                    <a:pt x="216" y="131"/>
                  </a:lnTo>
                  <a:lnTo>
                    <a:pt x="219" y="121"/>
                  </a:lnTo>
                  <a:lnTo>
                    <a:pt x="219" y="109"/>
                  </a:lnTo>
                  <a:lnTo>
                    <a:pt x="219" y="109"/>
                  </a:lnTo>
                  <a:lnTo>
                    <a:pt x="219" y="98"/>
                  </a:lnTo>
                  <a:lnTo>
                    <a:pt x="216" y="87"/>
                  </a:lnTo>
                  <a:lnTo>
                    <a:pt x="214" y="76"/>
                  </a:lnTo>
                  <a:lnTo>
                    <a:pt x="210" y="67"/>
                  </a:lnTo>
                  <a:lnTo>
                    <a:pt x="206" y="57"/>
                  </a:lnTo>
                  <a:lnTo>
                    <a:pt x="200" y="48"/>
                  </a:lnTo>
                  <a:lnTo>
                    <a:pt x="193" y="39"/>
                  </a:lnTo>
                  <a:lnTo>
                    <a:pt x="187" y="31"/>
                  </a:lnTo>
                  <a:lnTo>
                    <a:pt x="179" y="25"/>
                  </a:lnTo>
                  <a:lnTo>
                    <a:pt x="170" y="19"/>
                  </a:lnTo>
                  <a:lnTo>
                    <a:pt x="161" y="12"/>
                  </a:lnTo>
                  <a:lnTo>
                    <a:pt x="151" y="8"/>
                  </a:lnTo>
                  <a:lnTo>
                    <a:pt x="142" y="5"/>
                  </a:lnTo>
                  <a:lnTo>
                    <a:pt x="131" y="2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8" y="0"/>
                  </a:lnTo>
                  <a:lnTo>
                    <a:pt x="88" y="2"/>
                  </a:lnTo>
                  <a:lnTo>
                    <a:pt x="76" y="5"/>
                  </a:lnTo>
                  <a:lnTo>
                    <a:pt x="67" y="8"/>
                  </a:lnTo>
                  <a:lnTo>
                    <a:pt x="57" y="12"/>
                  </a:lnTo>
                  <a:lnTo>
                    <a:pt x="48" y="19"/>
                  </a:lnTo>
                  <a:lnTo>
                    <a:pt x="39" y="25"/>
                  </a:lnTo>
                  <a:lnTo>
                    <a:pt x="32" y="31"/>
                  </a:lnTo>
                  <a:lnTo>
                    <a:pt x="25" y="39"/>
                  </a:lnTo>
                  <a:lnTo>
                    <a:pt x="19" y="48"/>
                  </a:lnTo>
                  <a:lnTo>
                    <a:pt x="12" y="57"/>
                  </a:lnTo>
                  <a:lnTo>
                    <a:pt x="9" y="67"/>
                  </a:lnTo>
                  <a:lnTo>
                    <a:pt x="5" y="76"/>
                  </a:lnTo>
                  <a:lnTo>
                    <a:pt x="2" y="87"/>
                  </a:lnTo>
                  <a:lnTo>
                    <a:pt x="0" y="98"/>
                  </a:lnTo>
                  <a:lnTo>
                    <a:pt x="0" y="109"/>
                  </a:lnTo>
                  <a:lnTo>
                    <a:pt x="0" y="109"/>
                  </a:lnTo>
                  <a:close/>
                  <a:moveTo>
                    <a:pt x="100" y="35"/>
                  </a:moveTo>
                  <a:lnTo>
                    <a:pt x="118" y="35"/>
                  </a:lnTo>
                  <a:lnTo>
                    <a:pt x="118" y="35"/>
                  </a:lnTo>
                  <a:lnTo>
                    <a:pt x="123" y="36"/>
                  </a:lnTo>
                  <a:lnTo>
                    <a:pt x="128" y="39"/>
                  </a:lnTo>
                  <a:lnTo>
                    <a:pt x="131" y="43"/>
                  </a:lnTo>
                  <a:lnTo>
                    <a:pt x="132" y="48"/>
                  </a:lnTo>
                  <a:lnTo>
                    <a:pt x="132" y="86"/>
                  </a:lnTo>
                  <a:lnTo>
                    <a:pt x="170" y="86"/>
                  </a:lnTo>
                  <a:lnTo>
                    <a:pt x="170" y="86"/>
                  </a:lnTo>
                  <a:lnTo>
                    <a:pt x="175" y="87"/>
                  </a:lnTo>
                  <a:lnTo>
                    <a:pt x="179" y="90"/>
                  </a:lnTo>
                  <a:lnTo>
                    <a:pt x="182" y="95"/>
                  </a:lnTo>
                  <a:lnTo>
                    <a:pt x="183" y="100"/>
                  </a:lnTo>
                  <a:lnTo>
                    <a:pt x="183" y="118"/>
                  </a:lnTo>
                  <a:lnTo>
                    <a:pt x="183" y="118"/>
                  </a:lnTo>
                  <a:lnTo>
                    <a:pt x="182" y="123"/>
                  </a:lnTo>
                  <a:lnTo>
                    <a:pt x="179" y="128"/>
                  </a:lnTo>
                  <a:lnTo>
                    <a:pt x="175" y="131"/>
                  </a:lnTo>
                  <a:lnTo>
                    <a:pt x="170" y="132"/>
                  </a:lnTo>
                  <a:lnTo>
                    <a:pt x="132" y="132"/>
                  </a:lnTo>
                  <a:lnTo>
                    <a:pt x="132" y="170"/>
                  </a:lnTo>
                  <a:lnTo>
                    <a:pt x="132" y="170"/>
                  </a:lnTo>
                  <a:lnTo>
                    <a:pt x="131" y="175"/>
                  </a:lnTo>
                  <a:lnTo>
                    <a:pt x="128" y="179"/>
                  </a:lnTo>
                  <a:lnTo>
                    <a:pt x="123" y="182"/>
                  </a:lnTo>
                  <a:lnTo>
                    <a:pt x="118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95" y="182"/>
                  </a:lnTo>
                  <a:lnTo>
                    <a:pt x="90" y="179"/>
                  </a:lnTo>
                  <a:lnTo>
                    <a:pt x="88" y="175"/>
                  </a:lnTo>
                  <a:lnTo>
                    <a:pt x="86" y="170"/>
                  </a:lnTo>
                  <a:lnTo>
                    <a:pt x="86" y="132"/>
                  </a:lnTo>
                  <a:lnTo>
                    <a:pt x="48" y="132"/>
                  </a:lnTo>
                  <a:lnTo>
                    <a:pt x="48" y="132"/>
                  </a:lnTo>
                  <a:lnTo>
                    <a:pt x="43" y="131"/>
                  </a:lnTo>
                  <a:lnTo>
                    <a:pt x="39" y="128"/>
                  </a:lnTo>
                  <a:lnTo>
                    <a:pt x="37" y="123"/>
                  </a:lnTo>
                  <a:lnTo>
                    <a:pt x="35" y="118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7" y="95"/>
                  </a:lnTo>
                  <a:lnTo>
                    <a:pt x="39" y="90"/>
                  </a:lnTo>
                  <a:lnTo>
                    <a:pt x="43" y="87"/>
                  </a:lnTo>
                  <a:lnTo>
                    <a:pt x="48" y="86"/>
                  </a:lnTo>
                  <a:lnTo>
                    <a:pt x="86" y="86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8" y="43"/>
                  </a:lnTo>
                  <a:lnTo>
                    <a:pt x="90" y="39"/>
                  </a:lnTo>
                  <a:lnTo>
                    <a:pt x="95" y="36"/>
                  </a:lnTo>
                  <a:lnTo>
                    <a:pt x="100" y="35"/>
                  </a:lnTo>
                  <a:lnTo>
                    <a:pt x="100" y="35"/>
                  </a:lnTo>
                  <a:close/>
                </a:path>
              </a:pathLst>
            </a:custGeom>
            <a:solidFill>
              <a:srgbClr val="F77B43"/>
            </a:solidFill>
            <a:ln>
              <a:noFill/>
            </a:ln>
          </p:spPr>
          <p:txBody>
            <a:bodyPr vert="horz" wrap="square" lIns="182859" tIns="91430" rIns="182859" bIns="9143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596"/>
            </a:p>
          </p:txBody>
        </p:sp>
        <p:sp>
          <p:nvSpPr>
            <p:cNvPr id="9" name="矩形 8"/>
            <p:cNvSpPr/>
            <p:nvPr/>
          </p:nvSpPr>
          <p:spPr>
            <a:xfrm>
              <a:off x="4760082" y="3159682"/>
              <a:ext cx="2066175" cy="4515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9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4788023" y="3478237"/>
              <a:ext cx="2088234" cy="925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此处添加段落文本单击此处添加此处添加段落文本单击此处</a:t>
              </a:r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此处添加段落文本单击此处添加此处添加段落文本单击</a:t>
              </a:r>
              <a:r>
                <a:rPr lang="zh-CN" altLang="en-US" sz="1599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</a:t>
              </a:r>
              <a:endParaRPr lang="zh-CN" altLang="en-US" sz="1599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10607" y="405014"/>
            <a:ext cx="2591988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en-US" altLang="zh-CN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6</a:t>
            </a:r>
            <a:endParaRPr lang="zh-CN" altLang="en-US" sz="40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615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33158" y="2371927"/>
            <a:ext cx="3674917" cy="1849440"/>
            <a:chOff x="1588811" y="2571593"/>
            <a:chExt cx="2100195" cy="1056456"/>
          </a:xfrm>
        </p:grpSpPr>
        <p:sp>
          <p:nvSpPr>
            <p:cNvPr id="6" name="椭圆 5"/>
            <p:cNvSpPr/>
            <p:nvPr/>
          </p:nvSpPr>
          <p:spPr>
            <a:xfrm>
              <a:off x="1629958" y="2571593"/>
              <a:ext cx="1056456" cy="105645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88811" y="2729494"/>
              <a:ext cx="2100195" cy="7558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998" b="1" dirty="0">
                  <a:solidFill>
                    <a:schemeClr val="bg1"/>
                  </a:solidFill>
                </a:rPr>
                <a:t>THA</a:t>
              </a:r>
              <a:r>
                <a:rPr lang="en-US" altLang="zh-CN" sz="7998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NKS</a:t>
              </a:r>
              <a:endParaRPr lang="zh-CN" altLang="en-US" sz="7998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381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917" y="2942961"/>
            <a:ext cx="596832" cy="656716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596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749" y="2949925"/>
            <a:ext cx="6559723" cy="6571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9" tIns="0" rIns="179979" bIns="0" anchor="ctr"/>
          <a:lstStyle/>
          <a:p>
            <a:pPr algn="ctr">
              <a:defRPr/>
            </a:pPr>
            <a:r>
              <a:rPr lang="en-US" altLang="zh-CN" sz="27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7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799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7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" y="2182237"/>
            <a:ext cx="6899344" cy="7751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899877" y="2180216"/>
            <a:ext cx="767511" cy="77922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596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800" y="3920964"/>
            <a:ext cx="6472110" cy="169257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399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278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112461313"/>
              </p:ext>
            </p:extLst>
          </p:nvPr>
        </p:nvGraphicFramePr>
        <p:xfrm>
          <a:off x="734479" y="2101457"/>
          <a:ext cx="7638546" cy="348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10607" y="1237461"/>
            <a:ext cx="2591988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en-US" altLang="zh-CN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endParaRPr lang="zh-CN" altLang="en-US" sz="40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3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95314" y="405019"/>
            <a:ext cx="6753383" cy="1007995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在上述三个示例后</a:t>
            </a:r>
            <a:endParaRPr lang="en-US" altLang="zh-CN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我们简介如何制作</a:t>
            </a:r>
            <a:endParaRPr lang="zh-CN" altLang="en-US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503069176"/>
              </p:ext>
            </p:extLst>
          </p:nvPr>
        </p:nvGraphicFramePr>
        <p:xfrm>
          <a:off x="1524353" y="1397235"/>
          <a:ext cx="6095294" cy="4063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972017" y="5588995"/>
            <a:ext cx="7199967" cy="1007995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插入图表，选择柱状图第一个并简单修改</a:t>
            </a:r>
            <a:endParaRPr lang="zh-CN" altLang="en-US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43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1052655" y="846946"/>
            <a:ext cx="1647353" cy="142013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6"/>
          </a:p>
        </p:txBody>
      </p:sp>
      <p:sp>
        <p:nvSpPr>
          <p:cNvPr id="5" name="矩形 4"/>
          <p:cNvSpPr/>
          <p:nvPr/>
        </p:nvSpPr>
        <p:spPr>
          <a:xfrm>
            <a:off x="756023" y="2997002"/>
            <a:ext cx="7631965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插入三角形</a:t>
            </a:r>
            <a:r>
              <a:rPr lang="en-US" altLang="zh-CN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---</a:t>
            </a:r>
            <a:r>
              <a:rPr lang="zh-CN" altLang="en-US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并如上图修改</a:t>
            </a:r>
            <a:endParaRPr lang="zh-CN" altLang="en-US" sz="36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3748324" y="846946"/>
            <a:ext cx="1647353" cy="1420133"/>
          </a:xfrm>
          <a:prstGeom prst="triangle">
            <a:avLst>
              <a:gd name="adj" fmla="val 978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6"/>
          </a:p>
        </p:txBody>
      </p:sp>
      <p:sp>
        <p:nvSpPr>
          <p:cNvPr id="7" name="等腰三角形 6"/>
          <p:cNvSpPr/>
          <p:nvPr/>
        </p:nvSpPr>
        <p:spPr>
          <a:xfrm>
            <a:off x="6524630" y="846946"/>
            <a:ext cx="1647353" cy="1420133"/>
          </a:xfrm>
          <a:prstGeom prst="triangle">
            <a:avLst>
              <a:gd name="adj" fmla="val 97804"/>
            </a:avLst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6"/>
          </a:p>
        </p:txBody>
      </p:sp>
      <p:cxnSp>
        <p:nvCxnSpPr>
          <p:cNvPr id="9" name="直接箭头连接符 8"/>
          <p:cNvCxnSpPr/>
          <p:nvPr/>
        </p:nvCxnSpPr>
        <p:spPr>
          <a:xfrm>
            <a:off x="2700009" y="1568635"/>
            <a:ext cx="863996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660634" y="1568635"/>
            <a:ext cx="863996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>
            <a:off x="815859" y="4149001"/>
            <a:ext cx="1647353" cy="1420133"/>
          </a:xfrm>
          <a:prstGeom prst="triangle">
            <a:avLst>
              <a:gd name="adj" fmla="val 97804"/>
            </a:avLst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6"/>
          </a:p>
        </p:txBody>
      </p:sp>
      <p:sp>
        <p:nvSpPr>
          <p:cNvPr id="12" name="等腰三角形 11"/>
          <p:cNvSpPr/>
          <p:nvPr/>
        </p:nvSpPr>
        <p:spPr>
          <a:xfrm>
            <a:off x="3420005" y="4149001"/>
            <a:ext cx="1647353" cy="1420133"/>
          </a:xfrm>
          <a:prstGeom prst="triangle">
            <a:avLst>
              <a:gd name="adj" fmla="val 97804"/>
            </a:avLst>
          </a:prstGeom>
          <a:solidFill>
            <a:srgbClr val="BDD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6"/>
          </a:p>
        </p:txBody>
      </p:sp>
      <p:grpSp>
        <p:nvGrpSpPr>
          <p:cNvPr id="16" name="组合 15"/>
          <p:cNvGrpSpPr/>
          <p:nvPr/>
        </p:nvGrpSpPr>
        <p:grpSpPr>
          <a:xfrm>
            <a:off x="6731990" y="4143968"/>
            <a:ext cx="1439993" cy="1420133"/>
            <a:chOff x="2852579" y="2072817"/>
            <a:chExt cx="1233621" cy="710148"/>
          </a:xfrm>
        </p:grpSpPr>
        <p:sp>
          <p:nvSpPr>
            <p:cNvPr id="13" name="等腰三角形 12"/>
            <p:cNvSpPr/>
            <p:nvPr/>
          </p:nvSpPr>
          <p:spPr>
            <a:xfrm>
              <a:off x="2852579" y="2072817"/>
              <a:ext cx="823772" cy="710148"/>
            </a:xfrm>
            <a:prstGeom prst="triangle">
              <a:avLst>
                <a:gd name="adj" fmla="val 100000"/>
              </a:avLst>
            </a:prstGeom>
            <a:solidFill>
              <a:srgbClr val="7AB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6"/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3676351" y="2072817"/>
              <a:ext cx="409849" cy="710148"/>
            </a:xfrm>
            <a:prstGeom prst="triangle">
              <a:avLst>
                <a:gd name="adj" fmla="val 100000"/>
              </a:avLst>
            </a:prstGeom>
            <a:solidFill>
              <a:srgbClr val="BD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6"/>
            </a:p>
          </p:txBody>
        </p:sp>
      </p:grpSp>
      <p:cxnSp>
        <p:nvCxnSpPr>
          <p:cNvPr id="17" name="直接箭头连接符 16"/>
          <p:cNvCxnSpPr/>
          <p:nvPr/>
        </p:nvCxnSpPr>
        <p:spPr>
          <a:xfrm>
            <a:off x="2700009" y="4868993"/>
            <a:ext cx="863996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5660634" y="4868993"/>
            <a:ext cx="863996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24210" y="5876989"/>
            <a:ext cx="7631965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复制并淡化颜色，在组合在一起</a:t>
            </a:r>
            <a:endParaRPr lang="zh-CN" altLang="en-US" sz="36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916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2004" y="549018"/>
            <a:ext cx="1439993" cy="1420133"/>
            <a:chOff x="2852579" y="2072817"/>
            <a:chExt cx="1233621" cy="710148"/>
          </a:xfrm>
        </p:grpSpPr>
        <p:sp>
          <p:nvSpPr>
            <p:cNvPr id="5" name="等腰三角形 4"/>
            <p:cNvSpPr/>
            <p:nvPr/>
          </p:nvSpPr>
          <p:spPr>
            <a:xfrm>
              <a:off x="2852579" y="2072817"/>
              <a:ext cx="823772" cy="710148"/>
            </a:xfrm>
            <a:prstGeom prst="triangle">
              <a:avLst>
                <a:gd name="adj" fmla="val 100000"/>
              </a:avLst>
            </a:prstGeom>
            <a:solidFill>
              <a:srgbClr val="7AB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6"/>
            </a:p>
          </p:txBody>
        </p:sp>
        <p:sp>
          <p:nvSpPr>
            <p:cNvPr id="6" name="等腰三角形 5"/>
            <p:cNvSpPr/>
            <p:nvPr/>
          </p:nvSpPr>
          <p:spPr>
            <a:xfrm flipH="1">
              <a:off x="3676351" y="2072817"/>
              <a:ext cx="409849" cy="710148"/>
            </a:xfrm>
            <a:prstGeom prst="triangle">
              <a:avLst>
                <a:gd name="adj" fmla="val 100000"/>
              </a:avLst>
            </a:prstGeom>
            <a:solidFill>
              <a:srgbClr val="BD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596"/>
            </a:p>
          </p:txBody>
        </p:sp>
      </p:grpSp>
      <p:sp>
        <p:nvSpPr>
          <p:cNvPr id="7" name="矩形 6"/>
          <p:cNvSpPr/>
          <p:nvPr/>
        </p:nvSpPr>
        <p:spPr>
          <a:xfrm>
            <a:off x="824210" y="2133006"/>
            <a:ext cx="7631965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选中组合图形，按住</a:t>
            </a:r>
            <a:r>
              <a:rPr lang="en-US" altLang="zh-CN" sz="3600" dirty="0" err="1">
                <a:latin typeface="新宋体" panose="02010609030101010101" pitchFamily="49" charset="-122"/>
                <a:ea typeface="新宋体" panose="02010609030101010101" pitchFamily="49" charset="-122"/>
              </a:rPr>
              <a:t>ctrl+C</a:t>
            </a:r>
            <a:r>
              <a:rPr lang="en-US" altLang="zh-CN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(</a:t>
            </a:r>
            <a:r>
              <a:rPr lang="zh-CN" altLang="en-US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复制</a:t>
            </a:r>
            <a:r>
              <a:rPr lang="en-US" altLang="zh-CN" sz="3600" dirty="0"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zh-CN" altLang="en-US" sz="36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851609114"/>
              </p:ext>
            </p:extLst>
          </p:nvPr>
        </p:nvGraphicFramePr>
        <p:xfrm>
          <a:off x="1524353" y="2795661"/>
          <a:ext cx="6095294" cy="4063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7167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4210" y="261015"/>
            <a:ext cx="7631965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选中图形的柱状图形，按住</a:t>
            </a:r>
            <a:r>
              <a:rPr lang="en-US" altLang="zh-CN" sz="2799" dirty="0" err="1">
                <a:latin typeface="新宋体" panose="02010609030101010101" pitchFamily="49" charset="-122"/>
                <a:ea typeface="新宋体" panose="02010609030101010101" pitchFamily="49" charset="-122"/>
              </a:rPr>
              <a:t>ctrl+V</a:t>
            </a:r>
            <a:r>
              <a:rPr lang="en-US" altLang="zh-CN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(</a:t>
            </a:r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粘贴</a:t>
            </a:r>
            <a:r>
              <a:rPr lang="en-US" altLang="zh-CN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zh-CN" altLang="en-US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667462071"/>
              </p:ext>
            </p:extLst>
          </p:nvPr>
        </p:nvGraphicFramePr>
        <p:xfrm>
          <a:off x="1524353" y="1413009"/>
          <a:ext cx="6095294" cy="4063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56023" y="5732990"/>
            <a:ext cx="7631965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其他的柱状也可更改（颜色自定）</a:t>
            </a:r>
            <a:endParaRPr lang="zh-CN" altLang="en-US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687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03985155"/>
              </p:ext>
            </p:extLst>
          </p:nvPr>
        </p:nvGraphicFramePr>
        <p:xfrm>
          <a:off x="1524353" y="549013"/>
          <a:ext cx="6095294" cy="2911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56023" y="3880291"/>
            <a:ext cx="7631965" cy="412705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在简单修改长宽比以及柱状间隔</a:t>
            </a:r>
            <a:endParaRPr lang="zh-CN" altLang="en-US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6023" y="4580995"/>
            <a:ext cx="7631965" cy="412705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99" dirty="0">
                <a:latin typeface="新宋体" panose="02010609030101010101" pitchFamily="49" charset="-122"/>
                <a:ea typeface="新宋体" panose="02010609030101010101" pitchFamily="49" charset="-122"/>
              </a:rPr>
              <a:t>创新图表制作完毕，引升出来可以更加多样化</a:t>
            </a:r>
            <a:endParaRPr lang="zh-CN" altLang="en-US" sz="2799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607" y="5588990"/>
            <a:ext cx="2591988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en-US" altLang="zh-CN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endParaRPr lang="zh-CN" altLang="en-US" sz="40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1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93757" y="693012"/>
            <a:ext cx="4356487" cy="2499867"/>
            <a:chOff x="1475656" y="1690443"/>
            <a:chExt cx="2016224" cy="1368152"/>
          </a:xfrm>
        </p:grpSpPr>
        <p:grpSp>
          <p:nvGrpSpPr>
            <p:cNvPr id="5" name="组合 4"/>
            <p:cNvGrpSpPr/>
            <p:nvPr/>
          </p:nvGrpSpPr>
          <p:grpSpPr>
            <a:xfrm>
              <a:off x="1475656" y="1690443"/>
              <a:ext cx="2016224" cy="1368152"/>
              <a:chOff x="1835696" y="843558"/>
              <a:chExt cx="2016224" cy="1368152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771800" y="1733943"/>
                <a:ext cx="144016" cy="432048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99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591780" y="2165991"/>
                <a:ext cx="504056" cy="4571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99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35696" y="843558"/>
                <a:ext cx="2016224" cy="108012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99"/>
              </a:p>
            </p:txBody>
          </p:sp>
        </p:grpSp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900149266"/>
                </p:ext>
              </p:extLst>
            </p:nvPr>
          </p:nvGraphicFramePr>
          <p:xfrm>
            <a:off x="1475656" y="1703627"/>
            <a:ext cx="1977599" cy="10669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10" name="矩形 9"/>
          <p:cNvSpPr/>
          <p:nvPr/>
        </p:nvSpPr>
        <p:spPr>
          <a:xfrm>
            <a:off x="410607" y="3573000"/>
            <a:ext cx="2591988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en-US" altLang="zh-CN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3</a:t>
            </a:r>
            <a:endParaRPr lang="zh-CN" altLang="en-US" sz="40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37180" y="4139210"/>
            <a:ext cx="2669640" cy="2586500"/>
            <a:chOff x="3347864" y="627534"/>
            <a:chExt cx="4080333" cy="3953263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3171752464"/>
                </p:ext>
              </p:extLst>
            </p:nvPr>
          </p:nvGraphicFramePr>
          <p:xfrm>
            <a:off x="3347864" y="627534"/>
            <a:ext cx="4080333" cy="39532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文本框 52"/>
            <p:cNvSpPr txBox="1"/>
            <p:nvPr/>
          </p:nvSpPr>
          <p:spPr>
            <a:xfrm>
              <a:off x="4346915" y="2252209"/>
              <a:ext cx="1892880" cy="1044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071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150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226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301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82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450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520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591" algn="l" defTabSz="91415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828525">
                <a:lnSpc>
                  <a:spcPct val="120000"/>
                </a:lnSpc>
                <a:spcBef>
                  <a:spcPts val="1199"/>
                </a:spcBef>
                <a:spcAft>
                  <a:spcPts val="1199"/>
                </a:spcAft>
                <a:defRPr/>
              </a:pPr>
              <a:r>
                <a:rPr lang="en-US" altLang="zh-CN" sz="3199" kern="0" dirty="0">
                  <a:solidFill>
                    <a:srgbClr val="18537B"/>
                  </a:solidFill>
                  <a:latin typeface="Impact" pitchFamily="34" charset="0"/>
                  <a:ea typeface="微软雅黑" pitchFamily="34" charset="-122"/>
                </a:rPr>
                <a:t>65%</a:t>
              </a:r>
              <a:endParaRPr lang="zh-CN" altLang="en-US" sz="3199" kern="0" dirty="0">
                <a:solidFill>
                  <a:srgbClr val="18537B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602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841651435"/>
              </p:ext>
            </p:extLst>
          </p:nvPr>
        </p:nvGraphicFramePr>
        <p:xfrm>
          <a:off x="6158695" y="4648739"/>
          <a:ext cx="3165283" cy="211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椭圆 35"/>
          <p:cNvSpPr/>
          <p:nvPr/>
        </p:nvSpPr>
        <p:spPr>
          <a:xfrm>
            <a:off x="7079269" y="5041765"/>
            <a:ext cx="1324135" cy="1324135"/>
          </a:xfrm>
          <a:prstGeom prst="ellipse">
            <a:avLst/>
          </a:prstGeom>
          <a:solidFill>
            <a:srgbClr val="F5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99"/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897789615"/>
              </p:ext>
            </p:extLst>
          </p:nvPr>
        </p:nvGraphicFramePr>
        <p:xfrm>
          <a:off x="3906812" y="4648739"/>
          <a:ext cx="3165283" cy="211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椭圆 34"/>
          <p:cNvSpPr/>
          <p:nvPr/>
        </p:nvSpPr>
        <p:spPr>
          <a:xfrm>
            <a:off x="4827386" y="5041765"/>
            <a:ext cx="1324135" cy="1324135"/>
          </a:xfrm>
          <a:prstGeom prst="ellipse">
            <a:avLst/>
          </a:prstGeom>
          <a:solidFill>
            <a:srgbClr val="F5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99"/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521355126"/>
              </p:ext>
            </p:extLst>
          </p:nvPr>
        </p:nvGraphicFramePr>
        <p:xfrm>
          <a:off x="1736531" y="4669330"/>
          <a:ext cx="3165283" cy="211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椭圆 33"/>
          <p:cNvSpPr/>
          <p:nvPr/>
        </p:nvSpPr>
        <p:spPr>
          <a:xfrm>
            <a:off x="2657105" y="5062356"/>
            <a:ext cx="1324135" cy="1324135"/>
          </a:xfrm>
          <a:prstGeom prst="ellipse">
            <a:avLst/>
          </a:prstGeom>
          <a:solidFill>
            <a:srgbClr val="F5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99"/>
          </a:p>
        </p:txBody>
      </p:sp>
      <p:grpSp>
        <p:nvGrpSpPr>
          <p:cNvPr id="10" name="组合 9"/>
          <p:cNvGrpSpPr/>
          <p:nvPr/>
        </p:nvGrpSpPr>
        <p:grpSpPr>
          <a:xfrm>
            <a:off x="252020" y="747210"/>
            <a:ext cx="8604468" cy="2969789"/>
            <a:chOff x="1007604" y="987574"/>
            <a:chExt cx="7128792" cy="2460466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2847553915"/>
                </p:ext>
              </p:extLst>
            </p:nvPr>
          </p:nvGraphicFramePr>
          <p:xfrm>
            <a:off x="1007604" y="1344032"/>
            <a:ext cx="7128792" cy="21040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5" name="组合 4"/>
            <p:cNvGrpSpPr/>
            <p:nvPr/>
          </p:nvGrpSpPr>
          <p:grpSpPr>
            <a:xfrm>
              <a:off x="4015754" y="987574"/>
              <a:ext cx="1198199" cy="572482"/>
              <a:chOff x="4044906" y="1172342"/>
              <a:chExt cx="1198199" cy="57248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067944" y="1203598"/>
                <a:ext cx="1152128" cy="541226"/>
                <a:chOff x="2195736" y="339502"/>
                <a:chExt cx="1152128" cy="541226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2195736" y="339502"/>
                  <a:ext cx="1152128" cy="360040"/>
                </a:xfrm>
                <a:prstGeom prst="roundRect">
                  <a:avLst/>
                </a:prstGeom>
                <a:solidFill>
                  <a:srgbClr val="BD49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flipV="1">
                  <a:off x="2646506" y="664704"/>
                  <a:ext cx="250588" cy="216024"/>
                </a:xfrm>
                <a:prstGeom prst="triangle">
                  <a:avLst/>
                </a:prstGeom>
                <a:solidFill>
                  <a:srgbClr val="BD49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/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4044906" y="1172342"/>
                <a:ext cx="1198199" cy="4435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1199"/>
                  </a:spcBef>
                  <a:spcAft>
                    <a:spcPts val="1199"/>
                  </a:spcAft>
                  <a:defRPr/>
                </a:pPr>
                <a:r>
                  <a:rPr lang="en-US" altLang="zh-CN" sz="2399" kern="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TEXT  HERE</a:t>
                </a:r>
                <a:endParaRPr lang="zh-CN" altLang="en-US" sz="2399" kern="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410607" y="261015"/>
            <a:ext cx="2591988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en-US" altLang="zh-CN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4</a:t>
            </a:r>
            <a:endParaRPr lang="zh-CN" altLang="en-US" sz="40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607" y="3843988"/>
            <a:ext cx="2591988" cy="575997"/>
          </a:xfrm>
          <a:prstGeom prst="rect">
            <a:avLst/>
          </a:prstGeom>
          <a:solidFill>
            <a:srgbClr val="7AB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en-US" altLang="zh-CN" sz="4000" dirty="0">
                <a:latin typeface="新宋体" panose="02010609030101010101" pitchFamily="49" charset="-122"/>
                <a:ea typeface="新宋体" panose="02010609030101010101" pitchFamily="49" charset="-122"/>
              </a:rPr>
              <a:t>5</a:t>
            </a:r>
            <a:endParaRPr lang="zh-CN" altLang="en-US" sz="40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979141095"/>
              </p:ext>
            </p:extLst>
          </p:nvPr>
        </p:nvGraphicFramePr>
        <p:xfrm>
          <a:off x="-408696" y="4669330"/>
          <a:ext cx="3165283" cy="211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椭圆 18"/>
          <p:cNvSpPr/>
          <p:nvPr/>
        </p:nvSpPr>
        <p:spPr>
          <a:xfrm>
            <a:off x="511878" y="5062356"/>
            <a:ext cx="1324135" cy="1324135"/>
          </a:xfrm>
          <a:prstGeom prst="ellipse">
            <a:avLst/>
          </a:prstGeom>
          <a:solidFill>
            <a:srgbClr val="F5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99"/>
          </a:p>
        </p:txBody>
      </p:sp>
      <p:sp>
        <p:nvSpPr>
          <p:cNvPr id="20" name="TextBox 19"/>
          <p:cNvSpPr txBox="1"/>
          <p:nvPr/>
        </p:nvSpPr>
        <p:spPr>
          <a:xfrm>
            <a:off x="674915" y="5453492"/>
            <a:ext cx="1185461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latin typeface="Kozuka Gothic Pr6N B" pitchFamily="34" charset="-128"/>
                <a:ea typeface="Kozuka Gothic Pr6N B" pitchFamily="34" charset="-128"/>
              </a:rPr>
              <a:t>80%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latin typeface="Kozuka Gothic Pr6N B" pitchFamily="34" charset="-128"/>
              <a:ea typeface="Kozuka Gothic Pr6N B" pitchFamily="34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90423" y="5432901"/>
            <a:ext cx="1185461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latin typeface="Kozuka Gothic Pr6N B" pitchFamily="34" charset="-128"/>
                <a:ea typeface="Kozuka Gothic Pr6N B" pitchFamily="34" charset="-128"/>
              </a:rPr>
              <a:t>80%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latin typeface="Kozuka Gothic Pr6N B" pitchFamily="34" charset="-128"/>
              <a:ea typeface="Kozuka Gothic Pr6N B" pitchFamily="34" charset="-12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42307" y="5432901"/>
            <a:ext cx="1185461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latin typeface="Kozuka Gothic Pr6N B" pitchFamily="34" charset="-128"/>
                <a:ea typeface="Kozuka Gothic Pr6N B" pitchFamily="34" charset="-128"/>
              </a:rPr>
              <a:t>80%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latin typeface="Kozuka Gothic Pr6N B" pitchFamily="34" charset="-128"/>
              <a:ea typeface="Kozuka Gothic Pr6N B" pitchFamily="34" charset="-12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20142" y="5453492"/>
            <a:ext cx="1185461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99" dirty="0">
                <a:solidFill>
                  <a:schemeClr val="bg1">
                    <a:lumMod val="65000"/>
                  </a:schemeClr>
                </a:solidFill>
                <a:latin typeface="Kozuka Gothic Pr6N B" pitchFamily="34" charset="-128"/>
                <a:ea typeface="Kozuka Gothic Pr6N B" pitchFamily="34" charset="-128"/>
              </a:rPr>
              <a:t>80%</a:t>
            </a:r>
            <a:endParaRPr lang="zh-CN" altLang="en-US" sz="2799" dirty="0">
              <a:solidFill>
                <a:schemeClr val="bg1">
                  <a:lumMod val="65000"/>
                </a:schemeClr>
              </a:solidFill>
              <a:latin typeface="Kozuka Gothic Pr6N B" pitchFamily="34" charset="-128"/>
              <a:ea typeface="Kozuka Gothic Pr6N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8202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368</Words>
  <Application>Microsoft Office PowerPoint</Application>
  <PresentationFormat>全屏显示(4:3)</PresentationFormat>
  <Paragraphs>37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Gungsuh</vt:lpstr>
      <vt:lpstr>Kozuka Gothic Pr6N B</vt:lpstr>
      <vt:lpstr>Meiryo</vt:lpstr>
      <vt:lpstr>宋体</vt:lpstr>
      <vt:lpstr>微软雅黑</vt:lpstr>
      <vt:lpstr>新宋体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30</cp:revision>
  <dcterms:created xsi:type="dcterms:W3CDTF">2014-08-03T16:36:40Z</dcterms:created>
  <dcterms:modified xsi:type="dcterms:W3CDTF">2016-09-14T06:00:18Z</dcterms:modified>
</cp:coreProperties>
</file>