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8" r:id="rId2"/>
    <p:sldId id="266" r:id="rId3"/>
    <p:sldId id="273" r:id="rId4"/>
    <p:sldId id="268" r:id="rId5"/>
    <p:sldId id="269" r:id="rId6"/>
    <p:sldId id="270" r:id="rId7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8"/>
      <p:bold r:id="rId9"/>
    </p:embeddedFont>
    <p:embeddedFont>
      <p:font typeface="华文楷体" panose="02010600030101010101" charset="-122"/>
      <p:regular r:id="rId10"/>
    </p:embeddedFont>
    <p:embeddedFont>
      <p:font typeface="Calibri" panose="020F0502020204030204" pitchFamily="34" charset="0"/>
      <p:regular r:id="rId11"/>
      <p:bold r:id="rId12"/>
      <p:italic r:id="rId13"/>
      <p:boldItalic r:id="rId14"/>
    </p:embeddedFont>
  </p:embeddedFont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33"/>
    <a:srgbClr val="6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0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font" Target="fonts/font3.fntdata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58BE39-AE25-4ECE-9EAD-B0C432E35293}" type="datetimeFigureOut">
              <a:rPr lang="zh-CN" altLang="en-US"/>
              <a:pPr>
                <a:defRPr/>
              </a:pPr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DA1BE3-AEB9-479F-ACC5-0FCE9A0638F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5B9C3-605F-4714-859F-2FA2677DFA43}" type="datetimeFigureOut">
              <a:rPr lang="zh-CN" altLang="en-US"/>
              <a:pPr>
                <a:defRPr/>
              </a:pPr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4A33C9-94F5-4B6C-ACC8-05C80C4BBC2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5DF67A-5CB3-41BE-A66A-E8238243D5E9}" type="datetimeFigureOut">
              <a:rPr lang="zh-CN" altLang="en-US"/>
              <a:pPr>
                <a:defRPr/>
              </a:pPr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C3CD35-3301-423B-AAC2-F2A43C27157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46BAD2-219D-4DB0-9784-00C09A64D069}" type="datetimeFigureOut">
              <a:rPr lang="zh-CN" altLang="en-US"/>
              <a:pPr>
                <a:defRPr/>
              </a:pPr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29071-37E5-45AE-BD6E-6CC93702772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CE9974-EB46-423C-9CF6-6BC92093EA37}" type="datetimeFigureOut">
              <a:rPr lang="zh-CN" altLang="en-US"/>
              <a:pPr>
                <a:defRPr/>
              </a:pPr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6676F6-ADA2-48D5-81AF-9A9ABA423C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F766D2-4D3B-4DBF-B5BF-2E2BDE0782F2}" type="datetimeFigureOut">
              <a:rPr lang="zh-CN" altLang="en-US"/>
              <a:pPr>
                <a:defRPr/>
              </a:pPr>
              <a:t>2015/3/13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A8CFC9-9E77-4EA9-A40C-18F0B6DB5E5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602CBB-4162-412B-96DC-E54E397275EF}" type="datetimeFigureOut">
              <a:rPr lang="zh-CN" altLang="en-US"/>
              <a:pPr>
                <a:defRPr/>
              </a:pPr>
              <a:t>2015/3/13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6D2C7-9D66-4463-A459-F39284C4EB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5EFEAF-BDA9-4C75-B952-BA8C3FE05ACA}" type="datetimeFigureOut">
              <a:rPr lang="zh-CN" altLang="en-US"/>
              <a:pPr>
                <a:defRPr/>
              </a:pPr>
              <a:t>2015/3/13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5F0EDF-3CA2-4B90-A12A-F17C08689D3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5EE817-3606-49BE-8079-3CEABBF1FC3B}" type="datetimeFigureOut">
              <a:rPr lang="zh-CN" altLang="en-US"/>
              <a:pPr>
                <a:defRPr/>
              </a:pPr>
              <a:t>2015/3/13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C6648B-DCF1-458D-BBB8-44E46EBE9D3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75993-41B5-4EDA-BA90-F775262C5FC1}" type="datetimeFigureOut">
              <a:rPr lang="zh-CN" altLang="en-US"/>
              <a:pPr>
                <a:defRPr/>
              </a:pPr>
              <a:t>2015/3/13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F8D050-6A1B-4731-9BD3-6D699A97546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C1A5E5-2E29-40C2-A32C-9D53682BDA04}" type="datetimeFigureOut">
              <a:rPr lang="zh-CN" altLang="en-US"/>
              <a:pPr>
                <a:defRPr/>
              </a:pPr>
              <a:t>2015/3/13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E8A7F3-81E5-48FE-9F81-2A11FF08AA4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47BFCAA-387F-4994-BFA0-FFD63203B6CF}" type="datetimeFigureOut">
              <a:rPr lang="zh-CN" altLang="en-US"/>
              <a:pPr>
                <a:defRPr/>
              </a:pPr>
              <a:t>2015/3/13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FE259E0-6352-4116-BA52-9C005753560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pic>
        <p:nvPicPr>
          <p:cNvPr id="1029" name="Picture 9" descr="C:\Documents and Settings\Administrator\桌面\素材CNN sccnn.com 388XXC2.jpg"/>
          <p:cNvPicPr>
            <a:picLocks noChangeAspect="1" noChangeArrowheads="1"/>
          </p:cNvPicPr>
          <p:nvPr/>
        </p:nvPicPr>
        <p:blipFill>
          <a:blip r:embed="rId13"/>
          <a:srcRect l="1215" t="14693" b="859"/>
          <a:stretch>
            <a:fillRect/>
          </a:stretch>
        </p:blipFill>
        <p:spPr bwMode="auto">
          <a:xfrm>
            <a:off x="-28575" y="0"/>
            <a:ext cx="9172575" cy="511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-13253" y="-9071"/>
            <a:ext cx="9180607" cy="5152571"/>
          </a:xfrm>
          <a:prstGeom prst="rect">
            <a:avLst/>
          </a:prstGeom>
          <a:gradFill>
            <a:gsLst>
              <a:gs pos="74000">
                <a:schemeClr val="bg1">
                  <a:lumMod val="50000"/>
                  <a:alpha val="19000"/>
                </a:schemeClr>
              </a:gs>
              <a:gs pos="0">
                <a:schemeClr val="bg1">
                  <a:lumMod val="95000"/>
                  <a:alpha val="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-28575" y="4924425"/>
            <a:ext cx="9172575" cy="182563"/>
          </a:xfrm>
          <a:prstGeom prst="rect">
            <a:avLst/>
          </a:prstGeom>
          <a:solidFill>
            <a:srgbClr val="76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-28575" y="4953000"/>
            <a:ext cx="9172575" cy="19050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cxnSp>
        <p:nvCxnSpPr>
          <p:cNvPr id="12" name="直接连接符 11"/>
          <p:cNvCxnSpPr/>
          <p:nvPr/>
        </p:nvCxnSpPr>
        <p:spPr>
          <a:xfrm>
            <a:off x="979488" y="-1588"/>
            <a:ext cx="0" cy="547688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37" name="Picture 1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7132638" y="4027488"/>
            <a:ext cx="1831975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58850" y="928676"/>
            <a:ext cx="2768600" cy="1570037"/>
            <a:chOff x="958486" y="1157048"/>
            <a:chExt cx="2768506" cy="1569660"/>
          </a:xfrm>
        </p:grpSpPr>
        <p:grpSp>
          <p:nvGrpSpPr>
            <p:cNvPr id="5151" name="组合 39"/>
            <p:cNvGrpSpPr>
              <a:grpSpLocks/>
            </p:cNvGrpSpPr>
            <p:nvPr/>
          </p:nvGrpSpPr>
          <p:grpSpPr bwMode="auto">
            <a:xfrm>
              <a:off x="1010221" y="1358009"/>
              <a:ext cx="2716771" cy="1162022"/>
              <a:chOff x="1067371" y="1358009"/>
              <a:chExt cx="2716771" cy="116202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68022" y="1493517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003027" y="1358612"/>
                <a:ext cx="1781115" cy="830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目  录</a:t>
                </a:r>
              </a:p>
            </p:txBody>
          </p:sp>
          <p:sp>
            <p:nvSpPr>
              <p:cNvPr id="5155" name="TextBox 5"/>
              <p:cNvSpPr txBox="1">
                <a:spLocks noChangeArrowheads="1"/>
              </p:cNvSpPr>
              <p:nvPr/>
            </p:nvSpPr>
            <p:spPr bwMode="auto">
              <a:xfrm>
                <a:off x="2005563" y="2027588"/>
                <a:ext cx="1778051" cy="4924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500" b="1" dirty="0">
                    <a:solidFill>
                      <a:srgbClr val="C00000"/>
                    </a:solidFill>
                    <a:latin typeface="Arial" charset="0"/>
                    <a:cs typeface="Arial" charset="0"/>
                  </a:rPr>
                  <a:t>ONTENTS</a:t>
                </a:r>
                <a:endParaRPr lang="zh-CN" altLang="en-US" sz="2500" b="1" dirty="0">
                  <a:solidFill>
                    <a:srgbClr val="C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958486" y="1157048"/>
              <a:ext cx="1074333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bg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" pitchFamily="34" charset="0"/>
                  <a:ea typeface="+mn-ea"/>
                  <a:cs typeface="Arial" pitchFamily="34" charset="0"/>
                </a:rPr>
                <a:t>C</a:t>
              </a:r>
              <a:endParaRPr lang="zh-CN" altLang="en-US" sz="9600" dirty="0">
                <a:solidFill>
                  <a:schemeClr val="bg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9" name="组合 8"/>
          <p:cNvGrpSpPr>
            <a:grpSpLocks/>
          </p:cNvGrpSpPr>
          <p:nvPr/>
        </p:nvGrpSpPr>
        <p:grpSpPr bwMode="auto">
          <a:xfrm>
            <a:off x="4124325" y="1250938"/>
            <a:ext cx="4073525" cy="500063"/>
            <a:chOff x="4181203" y="1479950"/>
            <a:chExt cx="4074491" cy="499624"/>
          </a:xfrm>
        </p:grpSpPr>
        <p:sp>
          <p:nvSpPr>
            <p:cNvPr id="10" name="矩形 9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5318123" y="1565599"/>
              <a:ext cx="1159568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公司简介</a:t>
              </a:r>
              <a:endParaRPr lang="zh-CN" alt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>
            <a:grpSpLocks/>
          </p:cNvGrpSpPr>
          <p:nvPr/>
        </p:nvGrpSpPr>
        <p:grpSpPr bwMode="auto">
          <a:xfrm>
            <a:off x="4124325" y="1831963"/>
            <a:ext cx="4073525" cy="500063"/>
            <a:chOff x="4181203" y="2060522"/>
            <a:chExt cx="4074491" cy="499624"/>
          </a:xfrm>
        </p:grpSpPr>
        <p:sp>
          <p:nvSpPr>
            <p:cNvPr id="15" name="矩形 14"/>
            <p:cNvSpPr/>
            <p:nvPr/>
          </p:nvSpPr>
          <p:spPr bwMode="auto">
            <a:xfrm>
              <a:off x="4181203" y="2103347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4305301" y="2145948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16136" y="2060522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8" name="TextBox 17"/>
            <p:cNvSpPr txBox="1"/>
            <p:nvPr/>
          </p:nvSpPr>
          <p:spPr bwMode="auto">
            <a:xfrm>
              <a:off x="5318123" y="2131897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平台介绍</a:t>
              </a:r>
            </a:p>
          </p:txBody>
        </p:sp>
      </p:grpSp>
      <p:grpSp>
        <p:nvGrpSpPr>
          <p:cNvPr id="19" name="组合 18"/>
          <p:cNvGrpSpPr>
            <a:grpSpLocks/>
          </p:cNvGrpSpPr>
          <p:nvPr/>
        </p:nvGrpSpPr>
        <p:grpSpPr bwMode="auto">
          <a:xfrm>
            <a:off x="4124325" y="2398701"/>
            <a:ext cx="4073525" cy="498475"/>
            <a:chOff x="4181203" y="2626579"/>
            <a:chExt cx="4074491" cy="499624"/>
          </a:xfrm>
        </p:grpSpPr>
        <p:sp>
          <p:nvSpPr>
            <p:cNvPr id="20" name="矩形 19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23" name="TextBox 22"/>
            <p:cNvSpPr txBox="1"/>
            <p:nvPr/>
          </p:nvSpPr>
          <p:spPr bwMode="auto">
            <a:xfrm>
              <a:off x="5318123" y="2712504"/>
              <a:ext cx="1159567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风险控制</a:t>
              </a:r>
            </a:p>
          </p:txBody>
        </p:sp>
      </p:grpSp>
      <p:grpSp>
        <p:nvGrpSpPr>
          <p:cNvPr id="24" name="组合 23"/>
          <p:cNvGrpSpPr>
            <a:grpSpLocks/>
          </p:cNvGrpSpPr>
          <p:nvPr/>
        </p:nvGrpSpPr>
        <p:grpSpPr bwMode="auto">
          <a:xfrm>
            <a:off x="3835400" y="1282688"/>
            <a:ext cx="63500" cy="3632200"/>
            <a:chOff x="6966170" y="1570075"/>
            <a:chExt cx="63500" cy="2204256"/>
          </a:xfrm>
        </p:grpSpPr>
        <p:cxnSp>
          <p:nvCxnSpPr>
            <p:cNvPr id="25" name="直接连接符 24"/>
            <p:cNvCxnSpPr/>
            <p:nvPr/>
          </p:nvCxnSpPr>
          <p:spPr bwMode="auto">
            <a:xfrm>
              <a:off x="6966170" y="1570075"/>
              <a:ext cx="0" cy="2204256"/>
            </a:xfrm>
            <a:prstGeom prst="line">
              <a:avLst/>
            </a:prstGeom>
            <a:noFill/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6" name="直接连接符 25"/>
            <p:cNvCxnSpPr/>
            <p:nvPr/>
          </p:nvCxnSpPr>
          <p:spPr bwMode="auto">
            <a:xfrm>
              <a:off x="7029670" y="1570075"/>
              <a:ext cx="0" cy="2196549"/>
            </a:xfrm>
            <a:prstGeom prst="line">
              <a:avLst/>
            </a:prstGeom>
            <a:noFill/>
            <a:ln w="317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3786182" y="1285866"/>
            <a:ext cx="112718" cy="2789260"/>
            <a:chOff x="6966170" y="1570075"/>
            <a:chExt cx="63500" cy="2204256"/>
          </a:xfrm>
        </p:grpSpPr>
        <p:cxnSp>
          <p:nvCxnSpPr>
            <p:cNvPr id="28" name="直接连接符 27"/>
            <p:cNvCxnSpPr/>
            <p:nvPr/>
          </p:nvCxnSpPr>
          <p:spPr bwMode="auto">
            <a:xfrm>
              <a:off x="6966170" y="1570075"/>
              <a:ext cx="0" cy="2204256"/>
            </a:xfrm>
            <a:prstGeom prst="line">
              <a:avLst/>
            </a:prstGeom>
            <a:noFill/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直接连接符 28"/>
            <p:cNvCxnSpPr/>
            <p:nvPr/>
          </p:nvCxnSpPr>
          <p:spPr bwMode="auto">
            <a:xfrm>
              <a:off x="7029670" y="1570075"/>
              <a:ext cx="0" cy="2195552"/>
            </a:xfrm>
            <a:prstGeom prst="line">
              <a:avLst/>
            </a:prstGeom>
            <a:noFill/>
            <a:ln w="317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31" name="组合 30"/>
          <p:cNvGrpSpPr>
            <a:grpSpLocks/>
          </p:cNvGrpSpPr>
          <p:nvPr/>
        </p:nvGrpSpPr>
        <p:grpSpPr bwMode="auto">
          <a:xfrm>
            <a:off x="4143372" y="2986080"/>
            <a:ext cx="4073525" cy="498475"/>
            <a:chOff x="4181203" y="2626579"/>
            <a:chExt cx="4074491" cy="499624"/>
          </a:xfrm>
        </p:grpSpPr>
        <p:sp>
          <p:nvSpPr>
            <p:cNvPr id="32" name="矩形 31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 bwMode="auto">
            <a:xfrm>
              <a:off x="5318123" y="2712504"/>
              <a:ext cx="1403281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同行业类比</a:t>
              </a:r>
            </a:p>
          </p:txBody>
        </p:sp>
      </p:grpSp>
      <p:grpSp>
        <p:nvGrpSpPr>
          <p:cNvPr id="36" name="组合 35"/>
          <p:cNvGrpSpPr>
            <a:grpSpLocks/>
          </p:cNvGrpSpPr>
          <p:nvPr/>
        </p:nvGrpSpPr>
        <p:grpSpPr bwMode="auto">
          <a:xfrm>
            <a:off x="4143372" y="3557584"/>
            <a:ext cx="4073525" cy="498475"/>
            <a:chOff x="4181203" y="2626579"/>
            <a:chExt cx="4074491" cy="499624"/>
          </a:xfrm>
        </p:grpSpPr>
        <p:sp>
          <p:nvSpPr>
            <p:cNvPr id="37" name="矩形 36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 bwMode="auto">
            <a:xfrm>
              <a:off x="5318123" y="2712504"/>
              <a:ext cx="2134424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改变你，改变自己</a:t>
              </a:r>
            </a:p>
          </p:txBody>
        </p:sp>
      </p:grpSp>
    </p:spTree>
  </p:cSld>
  <p:clrMapOvr>
    <a:masterClrMapping/>
  </p:clrMapOvr>
  <p:transition advTm="32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4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4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2" presetClass="entr" presetSubtype="2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21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3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3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3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3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58850" y="928676"/>
            <a:ext cx="2768600" cy="1570037"/>
            <a:chOff x="958486" y="1157048"/>
            <a:chExt cx="2768506" cy="1569660"/>
          </a:xfrm>
        </p:grpSpPr>
        <p:grpSp>
          <p:nvGrpSpPr>
            <p:cNvPr id="4" name="组合 39"/>
            <p:cNvGrpSpPr>
              <a:grpSpLocks/>
            </p:cNvGrpSpPr>
            <p:nvPr/>
          </p:nvGrpSpPr>
          <p:grpSpPr bwMode="auto">
            <a:xfrm>
              <a:off x="1010221" y="1358009"/>
              <a:ext cx="2716771" cy="1162022"/>
              <a:chOff x="1067371" y="1358009"/>
              <a:chExt cx="2716771" cy="116202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68022" y="1493517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003027" y="1358612"/>
                <a:ext cx="1781115" cy="830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目  录</a:t>
                </a:r>
              </a:p>
            </p:txBody>
          </p:sp>
          <p:sp>
            <p:nvSpPr>
              <p:cNvPr id="5155" name="TextBox 5"/>
              <p:cNvSpPr txBox="1">
                <a:spLocks noChangeArrowheads="1"/>
              </p:cNvSpPr>
              <p:nvPr/>
            </p:nvSpPr>
            <p:spPr bwMode="auto">
              <a:xfrm>
                <a:off x="2005563" y="2027588"/>
                <a:ext cx="1778051" cy="4924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500" b="1" dirty="0">
                    <a:solidFill>
                      <a:srgbClr val="C00000"/>
                    </a:solidFill>
                    <a:latin typeface="Arial" charset="0"/>
                    <a:cs typeface="Arial" charset="0"/>
                  </a:rPr>
                  <a:t>ONTENTS</a:t>
                </a:r>
                <a:endParaRPr lang="zh-CN" altLang="en-US" sz="2500" b="1" dirty="0">
                  <a:solidFill>
                    <a:srgbClr val="C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958486" y="1157048"/>
              <a:ext cx="1074333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bg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" pitchFamily="34" charset="0"/>
                  <a:ea typeface="+mn-ea"/>
                  <a:cs typeface="Arial" pitchFamily="34" charset="0"/>
                </a:rPr>
                <a:t>C</a:t>
              </a:r>
              <a:endParaRPr lang="zh-CN" altLang="en-US" sz="9600" dirty="0">
                <a:solidFill>
                  <a:schemeClr val="bg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4124325" y="1250938"/>
            <a:ext cx="4073525" cy="500063"/>
            <a:chOff x="4181203" y="1479950"/>
            <a:chExt cx="4074491" cy="499624"/>
          </a:xfrm>
        </p:grpSpPr>
        <p:sp>
          <p:nvSpPr>
            <p:cNvPr id="10" name="矩形 9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5318123" y="1565599"/>
              <a:ext cx="1159568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公司简介</a:t>
              </a:r>
              <a:endParaRPr lang="zh-CN" alt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13"/>
          <p:cNvGrpSpPr>
            <a:grpSpLocks/>
          </p:cNvGrpSpPr>
          <p:nvPr/>
        </p:nvGrpSpPr>
        <p:grpSpPr bwMode="auto">
          <a:xfrm>
            <a:off x="4124325" y="1831963"/>
            <a:ext cx="4073525" cy="500063"/>
            <a:chOff x="4181203" y="2060522"/>
            <a:chExt cx="4074491" cy="499624"/>
          </a:xfrm>
        </p:grpSpPr>
        <p:sp>
          <p:nvSpPr>
            <p:cNvPr id="15" name="矩形 14"/>
            <p:cNvSpPr/>
            <p:nvPr/>
          </p:nvSpPr>
          <p:spPr bwMode="auto">
            <a:xfrm>
              <a:off x="4181203" y="2103347"/>
              <a:ext cx="4074491" cy="4504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4305301" y="2145948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16136" y="2060522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8" name="TextBox 17"/>
            <p:cNvSpPr txBox="1"/>
            <p:nvPr/>
          </p:nvSpPr>
          <p:spPr bwMode="auto">
            <a:xfrm>
              <a:off x="5318123" y="2131897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平台介绍</a:t>
              </a:r>
            </a:p>
          </p:txBody>
        </p:sp>
      </p:grpSp>
      <p:grpSp>
        <p:nvGrpSpPr>
          <p:cNvPr id="14" name="组合 18"/>
          <p:cNvGrpSpPr>
            <a:grpSpLocks/>
          </p:cNvGrpSpPr>
          <p:nvPr/>
        </p:nvGrpSpPr>
        <p:grpSpPr bwMode="auto">
          <a:xfrm>
            <a:off x="4124325" y="2398701"/>
            <a:ext cx="4073525" cy="498475"/>
            <a:chOff x="4181203" y="2626579"/>
            <a:chExt cx="4074491" cy="499624"/>
          </a:xfrm>
        </p:grpSpPr>
        <p:sp>
          <p:nvSpPr>
            <p:cNvPr id="20" name="矩形 19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23" name="TextBox 22"/>
            <p:cNvSpPr txBox="1"/>
            <p:nvPr/>
          </p:nvSpPr>
          <p:spPr bwMode="auto">
            <a:xfrm>
              <a:off x="5318123" y="2712504"/>
              <a:ext cx="1159567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风险控制</a:t>
              </a:r>
            </a:p>
          </p:txBody>
        </p:sp>
      </p:grpSp>
      <p:grpSp>
        <p:nvGrpSpPr>
          <p:cNvPr id="24" name="组合 26"/>
          <p:cNvGrpSpPr>
            <a:grpSpLocks/>
          </p:cNvGrpSpPr>
          <p:nvPr/>
        </p:nvGrpSpPr>
        <p:grpSpPr bwMode="auto">
          <a:xfrm>
            <a:off x="3786182" y="1285866"/>
            <a:ext cx="112718" cy="2789260"/>
            <a:chOff x="6966170" y="1570075"/>
            <a:chExt cx="63500" cy="2204256"/>
          </a:xfrm>
        </p:grpSpPr>
        <p:cxnSp>
          <p:nvCxnSpPr>
            <p:cNvPr id="28" name="直接连接符 27"/>
            <p:cNvCxnSpPr/>
            <p:nvPr/>
          </p:nvCxnSpPr>
          <p:spPr bwMode="auto">
            <a:xfrm>
              <a:off x="6966170" y="1570075"/>
              <a:ext cx="0" cy="2204256"/>
            </a:xfrm>
            <a:prstGeom prst="line">
              <a:avLst/>
            </a:prstGeom>
            <a:noFill/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直接连接符 28"/>
            <p:cNvCxnSpPr/>
            <p:nvPr/>
          </p:nvCxnSpPr>
          <p:spPr bwMode="auto">
            <a:xfrm>
              <a:off x="7029670" y="1570075"/>
              <a:ext cx="0" cy="2195552"/>
            </a:xfrm>
            <a:prstGeom prst="line">
              <a:avLst/>
            </a:prstGeom>
            <a:noFill/>
            <a:ln w="317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7" name="组合 30"/>
          <p:cNvGrpSpPr>
            <a:grpSpLocks/>
          </p:cNvGrpSpPr>
          <p:nvPr/>
        </p:nvGrpSpPr>
        <p:grpSpPr bwMode="auto">
          <a:xfrm>
            <a:off x="4143372" y="2986080"/>
            <a:ext cx="4073525" cy="498475"/>
            <a:chOff x="4181203" y="2626579"/>
            <a:chExt cx="4074491" cy="499624"/>
          </a:xfrm>
        </p:grpSpPr>
        <p:sp>
          <p:nvSpPr>
            <p:cNvPr id="32" name="矩形 31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 bwMode="auto">
            <a:xfrm>
              <a:off x="5318123" y="2712504"/>
              <a:ext cx="1403281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同行业类比</a:t>
              </a:r>
            </a:p>
          </p:txBody>
        </p:sp>
      </p:grpSp>
      <p:grpSp>
        <p:nvGrpSpPr>
          <p:cNvPr id="31" name="组合 35"/>
          <p:cNvGrpSpPr>
            <a:grpSpLocks/>
          </p:cNvGrpSpPr>
          <p:nvPr/>
        </p:nvGrpSpPr>
        <p:grpSpPr bwMode="auto">
          <a:xfrm>
            <a:off x="4143372" y="3557584"/>
            <a:ext cx="4073525" cy="498475"/>
            <a:chOff x="4181203" y="2626579"/>
            <a:chExt cx="4074491" cy="499624"/>
          </a:xfrm>
        </p:grpSpPr>
        <p:sp>
          <p:nvSpPr>
            <p:cNvPr id="37" name="矩形 36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 bwMode="auto">
            <a:xfrm>
              <a:off x="5318123" y="2712504"/>
              <a:ext cx="2134424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改变你，改变自己</a:t>
              </a:r>
            </a:p>
          </p:txBody>
        </p:sp>
      </p:grpSp>
      <p:grpSp>
        <p:nvGrpSpPr>
          <p:cNvPr id="46" name="组合 8"/>
          <p:cNvGrpSpPr>
            <a:grpSpLocks/>
          </p:cNvGrpSpPr>
          <p:nvPr/>
        </p:nvGrpSpPr>
        <p:grpSpPr bwMode="auto">
          <a:xfrm>
            <a:off x="928662" y="714362"/>
            <a:ext cx="4073525" cy="500063"/>
            <a:chOff x="4181203" y="1479950"/>
            <a:chExt cx="4074491" cy="499624"/>
          </a:xfrm>
        </p:grpSpPr>
        <p:sp>
          <p:nvSpPr>
            <p:cNvPr id="47" name="矩形 46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8" name="椭圆 47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50" name="TextBox 49"/>
            <p:cNvSpPr txBox="1"/>
            <p:nvPr/>
          </p:nvSpPr>
          <p:spPr bwMode="auto">
            <a:xfrm>
              <a:off x="5318123" y="1565599"/>
              <a:ext cx="1159568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公司简介</a:t>
              </a:r>
              <a:endParaRPr lang="zh-CN" alt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43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33333E-6 L -0.34982 -0.10463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500" y="-52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58850" y="928676"/>
            <a:ext cx="2768600" cy="1570037"/>
            <a:chOff x="958486" y="1157048"/>
            <a:chExt cx="2768506" cy="1569660"/>
          </a:xfrm>
        </p:grpSpPr>
        <p:grpSp>
          <p:nvGrpSpPr>
            <p:cNvPr id="4" name="组合 39"/>
            <p:cNvGrpSpPr>
              <a:grpSpLocks/>
            </p:cNvGrpSpPr>
            <p:nvPr/>
          </p:nvGrpSpPr>
          <p:grpSpPr bwMode="auto">
            <a:xfrm>
              <a:off x="1010221" y="1358009"/>
              <a:ext cx="2716771" cy="1162022"/>
              <a:chOff x="1067371" y="1358009"/>
              <a:chExt cx="2716771" cy="116202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68022" y="1493517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003027" y="1358612"/>
                <a:ext cx="1781115" cy="830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目  录</a:t>
                </a:r>
              </a:p>
            </p:txBody>
          </p:sp>
          <p:sp>
            <p:nvSpPr>
              <p:cNvPr id="5155" name="TextBox 5"/>
              <p:cNvSpPr txBox="1">
                <a:spLocks noChangeArrowheads="1"/>
              </p:cNvSpPr>
              <p:nvPr/>
            </p:nvSpPr>
            <p:spPr bwMode="auto">
              <a:xfrm>
                <a:off x="2005563" y="2027588"/>
                <a:ext cx="1778051" cy="4924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500" b="1" dirty="0">
                    <a:solidFill>
                      <a:srgbClr val="C00000"/>
                    </a:solidFill>
                    <a:latin typeface="Arial" charset="0"/>
                    <a:cs typeface="Arial" charset="0"/>
                  </a:rPr>
                  <a:t>ONTENTS</a:t>
                </a:r>
                <a:endParaRPr lang="zh-CN" altLang="en-US" sz="2500" b="1" dirty="0">
                  <a:solidFill>
                    <a:srgbClr val="C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958486" y="1157048"/>
              <a:ext cx="1074333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bg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" pitchFamily="34" charset="0"/>
                  <a:ea typeface="+mn-ea"/>
                  <a:cs typeface="Arial" pitchFamily="34" charset="0"/>
                </a:rPr>
                <a:t>C</a:t>
              </a:r>
              <a:endParaRPr lang="zh-CN" altLang="en-US" sz="9600" dirty="0">
                <a:solidFill>
                  <a:schemeClr val="bg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4124325" y="1250938"/>
            <a:ext cx="4073525" cy="500063"/>
            <a:chOff x="4181203" y="1479950"/>
            <a:chExt cx="4074491" cy="499624"/>
          </a:xfrm>
        </p:grpSpPr>
        <p:sp>
          <p:nvSpPr>
            <p:cNvPr id="10" name="矩形 9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5318123" y="1565599"/>
              <a:ext cx="1159568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公司简介</a:t>
              </a:r>
              <a:endParaRPr lang="zh-CN" alt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13"/>
          <p:cNvGrpSpPr>
            <a:grpSpLocks/>
          </p:cNvGrpSpPr>
          <p:nvPr/>
        </p:nvGrpSpPr>
        <p:grpSpPr bwMode="auto">
          <a:xfrm>
            <a:off x="4124325" y="1831963"/>
            <a:ext cx="4073525" cy="500063"/>
            <a:chOff x="4181203" y="2060522"/>
            <a:chExt cx="4074491" cy="499624"/>
          </a:xfrm>
        </p:grpSpPr>
        <p:sp>
          <p:nvSpPr>
            <p:cNvPr id="15" name="矩形 14"/>
            <p:cNvSpPr/>
            <p:nvPr/>
          </p:nvSpPr>
          <p:spPr bwMode="auto">
            <a:xfrm>
              <a:off x="4181203" y="2103347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4305301" y="2145948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16136" y="2060522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8" name="TextBox 17"/>
            <p:cNvSpPr txBox="1"/>
            <p:nvPr/>
          </p:nvSpPr>
          <p:spPr bwMode="auto">
            <a:xfrm>
              <a:off x="5318123" y="2131897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平台介绍</a:t>
              </a:r>
            </a:p>
          </p:txBody>
        </p:sp>
      </p:grpSp>
      <p:grpSp>
        <p:nvGrpSpPr>
          <p:cNvPr id="14" name="组合 18"/>
          <p:cNvGrpSpPr>
            <a:grpSpLocks/>
          </p:cNvGrpSpPr>
          <p:nvPr/>
        </p:nvGrpSpPr>
        <p:grpSpPr bwMode="auto">
          <a:xfrm>
            <a:off x="4124325" y="2398701"/>
            <a:ext cx="4073525" cy="498475"/>
            <a:chOff x="4181203" y="2626579"/>
            <a:chExt cx="4074491" cy="499624"/>
          </a:xfrm>
        </p:grpSpPr>
        <p:sp>
          <p:nvSpPr>
            <p:cNvPr id="20" name="矩形 19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23" name="TextBox 22"/>
            <p:cNvSpPr txBox="1"/>
            <p:nvPr/>
          </p:nvSpPr>
          <p:spPr bwMode="auto">
            <a:xfrm>
              <a:off x="5318123" y="2712504"/>
              <a:ext cx="1159567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风险控制</a:t>
              </a:r>
            </a:p>
          </p:txBody>
        </p:sp>
      </p:grpSp>
      <p:grpSp>
        <p:nvGrpSpPr>
          <p:cNvPr id="19" name="组合 26"/>
          <p:cNvGrpSpPr>
            <a:grpSpLocks/>
          </p:cNvGrpSpPr>
          <p:nvPr/>
        </p:nvGrpSpPr>
        <p:grpSpPr bwMode="auto">
          <a:xfrm>
            <a:off x="3786182" y="1285866"/>
            <a:ext cx="112718" cy="2789260"/>
            <a:chOff x="6966170" y="1570075"/>
            <a:chExt cx="63500" cy="2204256"/>
          </a:xfrm>
        </p:grpSpPr>
        <p:cxnSp>
          <p:nvCxnSpPr>
            <p:cNvPr id="28" name="直接连接符 27"/>
            <p:cNvCxnSpPr/>
            <p:nvPr/>
          </p:nvCxnSpPr>
          <p:spPr bwMode="auto">
            <a:xfrm>
              <a:off x="6966170" y="1570075"/>
              <a:ext cx="0" cy="2204256"/>
            </a:xfrm>
            <a:prstGeom prst="line">
              <a:avLst/>
            </a:prstGeom>
            <a:noFill/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直接连接符 28"/>
            <p:cNvCxnSpPr/>
            <p:nvPr/>
          </p:nvCxnSpPr>
          <p:spPr bwMode="auto">
            <a:xfrm>
              <a:off x="7029670" y="1570075"/>
              <a:ext cx="0" cy="2195552"/>
            </a:xfrm>
            <a:prstGeom prst="line">
              <a:avLst/>
            </a:prstGeom>
            <a:noFill/>
            <a:ln w="317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4" name="组合 30"/>
          <p:cNvGrpSpPr>
            <a:grpSpLocks/>
          </p:cNvGrpSpPr>
          <p:nvPr/>
        </p:nvGrpSpPr>
        <p:grpSpPr bwMode="auto">
          <a:xfrm>
            <a:off x="4143372" y="2986080"/>
            <a:ext cx="4073525" cy="498475"/>
            <a:chOff x="4181203" y="2626579"/>
            <a:chExt cx="4074491" cy="499624"/>
          </a:xfrm>
        </p:grpSpPr>
        <p:sp>
          <p:nvSpPr>
            <p:cNvPr id="32" name="矩形 31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 bwMode="auto">
            <a:xfrm>
              <a:off x="5318123" y="2712504"/>
              <a:ext cx="1403281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同行业类比</a:t>
              </a:r>
            </a:p>
          </p:txBody>
        </p:sp>
      </p:grpSp>
      <p:grpSp>
        <p:nvGrpSpPr>
          <p:cNvPr id="25" name="组合 35"/>
          <p:cNvGrpSpPr>
            <a:grpSpLocks/>
          </p:cNvGrpSpPr>
          <p:nvPr/>
        </p:nvGrpSpPr>
        <p:grpSpPr bwMode="auto">
          <a:xfrm>
            <a:off x="4143372" y="3557584"/>
            <a:ext cx="4073525" cy="498475"/>
            <a:chOff x="4181203" y="2626579"/>
            <a:chExt cx="4074491" cy="499624"/>
          </a:xfrm>
        </p:grpSpPr>
        <p:sp>
          <p:nvSpPr>
            <p:cNvPr id="37" name="矩形 36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 bwMode="auto">
            <a:xfrm>
              <a:off x="5318123" y="2712504"/>
              <a:ext cx="2134424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改变你，改变自己</a:t>
              </a:r>
            </a:p>
          </p:txBody>
        </p:sp>
      </p:grpSp>
      <p:grpSp>
        <p:nvGrpSpPr>
          <p:cNvPr id="41" name="组合 8"/>
          <p:cNvGrpSpPr>
            <a:grpSpLocks/>
          </p:cNvGrpSpPr>
          <p:nvPr/>
        </p:nvGrpSpPr>
        <p:grpSpPr bwMode="auto">
          <a:xfrm>
            <a:off x="928662" y="714362"/>
            <a:ext cx="4073525" cy="500063"/>
            <a:chOff x="4181203" y="1479950"/>
            <a:chExt cx="4074491" cy="499624"/>
          </a:xfrm>
        </p:grpSpPr>
        <p:sp>
          <p:nvSpPr>
            <p:cNvPr id="42" name="矩形 41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5318123" y="1565599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平台介绍</a:t>
              </a:r>
            </a:p>
          </p:txBody>
        </p:sp>
      </p:grpSp>
    </p:spTree>
    <p:custDataLst>
      <p:tags r:id="rId1"/>
    </p:custDataLst>
  </p:cSld>
  <p:clrMapOvr>
    <a:masterClrMapping/>
  </p:clrMapOvr>
  <p:transition advTm="36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3.7037E-7 L -0.34704 -0.21265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400" y="-10600"/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58850" y="928676"/>
            <a:ext cx="2768600" cy="1570037"/>
            <a:chOff x="958486" y="1157048"/>
            <a:chExt cx="2768506" cy="1569660"/>
          </a:xfrm>
        </p:grpSpPr>
        <p:grpSp>
          <p:nvGrpSpPr>
            <p:cNvPr id="4" name="组合 39"/>
            <p:cNvGrpSpPr>
              <a:grpSpLocks/>
            </p:cNvGrpSpPr>
            <p:nvPr/>
          </p:nvGrpSpPr>
          <p:grpSpPr bwMode="auto">
            <a:xfrm>
              <a:off x="1010221" y="1358009"/>
              <a:ext cx="2716771" cy="1162022"/>
              <a:chOff x="1067371" y="1358009"/>
              <a:chExt cx="2716771" cy="116202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68022" y="1493517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003027" y="1358612"/>
                <a:ext cx="1781115" cy="830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目  录</a:t>
                </a:r>
              </a:p>
            </p:txBody>
          </p:sp>
          <p:sp>
            <p:nvSpPr>
              <p:cNvPr id="5155" name="TextBox 5"/>
              <p:cNvSpPr txBox="1">
                <a:spLocks noChangeArrowheads="1"/>
              </p:cNvSpPr>
              <p:nvPr/>
            </p:nvSpPr>
            <p:spPr bwMode="auto">
              <a:xfrm>
                <a:off x="2005563" y="2027588"/>
                <a:ext cx="1778051" cy="4924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500" b="1" dirty="0">
                    <a:solidFill>
                      <a:srgbClr val="C00000"/>
                    </a:solidFill>
                    <a:latin typeface="Arial" charset="0"/>
                    <a:cs typeface="Arial" charset="0"/>
                  </a:rPr>
                  <a:t>ONTENTS</a:t>
                </a:r>
                <a:endParaRPr lang="zh-CN" altLang="en-US" sz="2500" b="1" dirty="0">
                  <a:solidFill>
                    <a:srgbClr val="C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958486" y="1157048"/>
              <a:ext cx="1074333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bg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" pitchFamily="34" charset="0"/>
                  <a:ea typeface="+mn-ea"/>
                  <a:cs typeface="Arial" pitchFamily="34" charset="0"/>
                </a:rPr>
                <a:t>C</a:t>
              </a:r>
              <a:endParaRPr lang="zh-CN" altLang="en-US" sz="9600" dirty="0">
                <a:solidFill>
                  <a:schemeClr val="bg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4124325" y="1250938"/>
            <a:ext cx="4073525" cy="500063"/>
            <a:chOff x="4181203" y="1479950"/>
            <a:chExt cx="4074491" cy="499624"/>
          </a:xfrm>
        </p:grpSpPr>
        <p:sp>
          <p:nvSpPr>
            <p:cNvPr id="10" name="矩形 9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5318123" y="1565599"/>
              <a:ext cx="1159568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公司简介</a:t>
              </a:r>
              <a:endParaRPr lang="zh-CN" alt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13"/>
          <p:cNvGrpSpPr>
            <a:grpSpLocks/>
          </p:cNvGrpSpPr>
          <p:nvPr/>
        </p:nvGrpSpPr>
        <p:grpSpPr bwMode="auto">
          <a:xfrm>
            <a:off x="4124325" y="1831963"/>
            <a:ext cx="4073525" cy="500063"/>
            <a:chOff x="4181203" y="2060522"/>
            <a:chExt cx="4074491" cy="499624"/>
          </a:xfrm>
        </p:grpSpPr>
        <p:sp>
          <p:nvSpPr>
            <p:cNvPr id="15" name="矩形 14"/>
            <p:cNvSpPr/>
            <p:nvPr/>
          </p:nvSpPr>
          <p:spPr bwMode="auto">
            <a:xfrm>
              <a:off x="4181203" y="2103347"/>
              <a:ext cx="4074491" cy="4504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4305301" y="2145948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16136" y="2060522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8" name="TextBox 17"/>
            <p:cNvSpPr txBox="1"/>
            <p:nvPr/>
          </p:nvSpPr>
          <p:spPr bwMode="auto">
            <a:xfrm>
              <a:off x="5318123" y="2131897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平台介绍</a:t>
              </a:r>
            </a:p>
          </p:txBody>
        </p:sp>
      </p:grpSp>
      <p:grpSp>
        <p:nvGrpSpPr>
          <p:cNvPr id="14" name="组合 18"/>
          <p:cNvGrpSpPr>
            <a:grpSpLocks/>
          </p:cNvGrpSpPr>
          <p:nvPr/>
        </p:nvGrpSpPr>
        <p:grpSpPr bwMode="auto">
          <a:xfrm>
            <a:off x="4124325" y="2398701"/>
            <a:ext cx="4073525" cy="498475"/>
            <a:chOff x="4181203" y="2626579"/>
            <a:chExt cx="4074491" cy="499624"/>
          </a:xfrm>
        </p:grpSpPr>
        <p:sp>
          <p:nvSpPr>
            <p:cNvPr id="20" name="矩形 19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23" name="TextBox 22"/>
            <p:cNvSpPr txBox="1"/>
            <p:nvPr/>
          </p:nvSpPr>
          <p:spPr bwMode="auto">
            <a:xfrm>
              <a:off x="5318123" y="2712504"/>
              <a:ext cx="1159567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风险控制</a:t>
              </a:r>
            </a:p>
          </p:txBody>
        </p:sp>
      </p:grpSp>
      <p:grpSp>
        <p:nvGrpSpPr>
          <p:cNvPr id="24" name="组合 26"/>
          <p:cNvGrpSpPr>
            <a:grpSpLocks/>
          </p:cNvGrpSpPr>
          <p:nvPr/>
        </p:nvGrpSpPr>
        <p:grpSpPr bwMode="auto">
          <a:xfrm>
            <a:off x="3786182" y="1285866"/>
            <a:ext cx="112718" cy="2789260"/>
            <a:chOff x="6966170" y="1570075"/>
            <a:chExt cx="63500" cy="2204256"/>
          </a:xfrm>
        </p:grpSpPr>
        <p:cxnSp>
          <p:nvCxnSpPr>
            <p:cNvPr id="28" name="直接连接符 27"/>
            <p:cNvCxnSpPr/>
            <p:nvPr/>
          </p:nvCxnSpPr>
          <p:spPr bwMode="auto">
            <a:xfrm>
              <a:off x="6966170" y="1570075"/>
              <a:ext cx="0" cy="2204256"/>
            </a:xfrm>
            <a:prstGeom prst="line">
              <a:avLst/>
            </a:prstGeom>
            <a:noFill/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直接连接符 28"/>
            <p:cNvCxnSpPr/>
            <p:nvPr/>
          </p:nvCxnSpPr>
          <p:spPr bwMode="auto">
            <a:xfrm>
              <a:off x="7029670" y="1570075"/>
              <a:ext cx="0" cy="2195552"/>
            </a:xfrm>
            <a:prstGeom prst="line">
              <a:avLst/>
            </a:prstGeom>
            <a:noFill/>
            <a:ln w="317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7" name="组合 30"/>
          <p:cNvGrpSpPr>
            <a:grpSpLocks/>
          </p:cNvGrpSpPr>
          <p:nvPr/>
        </p:nvGrpSpPr>
        <p:grpSpPr bwMode="auto">
          <a:xfrm>
            <a:off x="4143372" y="2986080"/>
            <a:ext cx="4073525" cy="498475"/>
            <a:chOff x="4181203" y="2626579"/>
            <a:chExt cx="4074491" cy="499624"/>
          </a:xfrm>
        </p:grpSpPr>
        <p:sp>
          <p:nvSpPr>
            <p:cNvPr id="32" name="矩形 31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 bwMode="auto">
            <a:xfrm>
              <a:off x="5318123" y="2712504"/>
              <a:ext cx="1403281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同行业类比</a:t>
              </a:r>
            </a:p>
          </p:txBody>
        </p:sp>
      </p:grpSp>
      <p:grpSp>
        <p:nvGrpSpPr>
          <p:cNvPr id="31" name="组合 35"/>
          <p:cNvGrpSpPr>
            <a:grpSpLocks/>
          </p:cNvGrpSpPr>
          <p:nvPr/>
        </p:nvGrpSpPr>
        <p:grpSpPr bwMode="auto">
          <a:xfrm>
            <a:off x="4143372" y="3557584"/>
            <a:ext cx="4073525" cy="498475"/>
            <a:chOff x="4181203" y="2626579"/>
            <a:chExt cx="4074491" cy="499624"/>
          </a:xfrm>
        </p:grpSpPr>
        <p:sp>
          <p:nvSpPr>
            <p:cNvPr id="37" name="矩形 36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 bwMode="auto">
            <a:xfrm>
              <a:off x="5318123" y="2712504"/>
              <a:ext cx="2134424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改变你，改变自己</a:t>
              </a:r>
            </a:p>
          </p:txBody>
        </p:sp>
      </p:grpSp>
      <p:grpSp>
        <p:nvGrpSpPr>
          <p:cNvPr id="41" name="组合 8"/>
          <p:cNvGrpSpPr>
            <a:grpSpLocks/>
          </p:cNvGrpSpPr>
          <p:nvPr/>
        </p:nvGrpSpPr>
        <p:grpSpPr bwMode="auto">
          <a:xfrm>
            <a:off x="928662" y="714362"/>
            <a:ext cx="4073525" cy="500063"/>
            <a:chOff x="4181203" y="1479950"/>
            <a:chExt cx="4074491" cy="499624"/>
          </a:xfrm>
        </p:grpSpPr>
        <p:sp>
          <p:nvSpPr>
            <p:cNvPr id="42" name="矩形 41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5318123" y="1565599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风险控制</a:t>
              </a:r>
              <a:endParaRPr lang="zh-CN" altLang="en-US" spc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38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52 -0.00092 L -0.34704 -0.32304 " pathEditMode="relative" ptsTypes="AA">
                                      <p:cBhvr>
                                        <p:cTn id="1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58850" y="928676"/>
            <a:ext cx="2768600" cy="1570037"/>
            <a:chOff x="958486" y="1157048"/>
            <a:chExt cx="2768506" cy="1569660"/>
          </a:xfrm>
        </p:grpSpPr>
        <p:grpSp>
          <p:nvGrpSpPr>
            <p:cNvPr id="4" name="组合 39"/>
            <p:cNvGrpSpPr>
              <a:grpSpLocks/>
            </p:cNvGrpSpPr>
            <p:nvPr/>
          </p:nvGrpSpPr>
          <p:grpSpPr bwMode="auto">
            <a:xfrm>
              <a:off x="1010221" y="1358009"/>
              <a:ext cx="2716771" cy="1162022"/>
              <a:chOff x="1067371" y="1358009"/>
              <a:chExt cx="2716771" cy="116202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68022" y="1493517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003027" y="1358612"/>
                <a:ext cx="1781115" cy="830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目  录</a:t>
                </a:r>
              </a:p>
            </p:txBody>
          </p:sp>
          <p:sp>
            <p:nvSpPr>
              <p:cNvPr id="5155" name="TextBox 5"/>
              <p:cNvSpPr txBox="1">
                <a:spLocks noChangeArrowheads="1"/>
              </p:cNvSpPr>
              <p:nvPr/>
            </p:nvSpPr>
            <p:spPr bwMode="auto">
              <a:xfrm>
                <a:off x="2005563" y="2027588"/>
                <a:ext cx="1778051" cy="4924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500" b="1" dirty="0">
                    <a:solidFill>
                      <a:srgbClr val="C00000"/>
                    </a:solidFill>
                    <a:latin typeface="Arial" charset="0"/>
                    <a:cs typeface="Arial" charset="0"/>
                  </a:rPr>
                  <a:t>ONTENTS</a:t>
                </a:r>
                <a:endParaRPr lang="zh-CN" altLang="en-US" sz="2500" b="1" dirty="0">
                  <a:solidFill>
                    <a:srgbClr val="C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958486" y="1157048"/>
              <a:ext cx="1074333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bg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" pitchFamily="34" charset="0"/>
                  <a:ea typeface="+mn-ea"/>
                  <a:cs typeface="Arial" pitchFamily="34" charset="0"/>
                </a:rPr>
                <a:t>C</a:t>
              </a:r>
              <a:endParaRPr lang="zh-CN" altLang="en-US" sz="9600" dirty="0">
                <a:solidFill>
                  <a:schemeClr val="bg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4124325" y="1250938"/>
            <a:ext cx="4073525" cy="500063"/>
            <a:chOff x="4181203" y="1479950"/>
            <a:chExt cx="4074491" cy="499624"/>
          </a:xfrm>
        </p:grpSpPr>
        <p:sp>
          <p:nvSpPr>
            <p:cNvPr id="10" name="矩形 9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5318123" y="1565599"/>
              <a:ext cx="1159568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公司简介</a:t>
              </a:r>
              <a:endParaRPr lang="zh-CN" alt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13"/>
          <p:cNvGrpSpPr>
            <a:grpSpLocks/>
          </p:cNvGrpSpPr>
          <p:nvPr/>
        </p:nvGrpSpPr>
        <p:grpSpPr bwMode="auto">
          <a:xfrm>
            <a:off x="4124325" y="1831963"/>
            <a:ext cx="4073525" cy="500063"/>
            <a:chOff x="4181203" y="2060522"/>
            <a:chExt cx="4074491" cy="499624"/>
          </a:xfrm>
        </p:grpSpPr>
        <p:sp>
          <p:nvSpPr>
            <p:cNvPr id="15" name="矩形 14"/>
            <p:cNvSpPr/>
            <p:nvPr/>
          </p:nvSpPr>
          <p:spPr bwMode="auto">
            <a:xfrm>
              <a:off x="4181203" y="2103347"/>
              <a:ext cx="4074491" cy="4504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4305301" y="2145948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16136" y="2060522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8" name="TextBox 17"/>
            <p:cNvSpPr txBox="1"/>
            <p:nvPr/>
          </p:nvSpPr>
          <p:spPr bwMode="auto">
            <a:xfrm>
              <a:off x="5318123" y="2131897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平台介绍</a:t>
              </a:r>
            </a:p>
          </p:txBody>
        </p:sp>
      </p:grpSp>
      <p:grpSp>
        <p:nvGrpSpPr>
          <p:cNvPr id="14" name="组合 18"/>
          <p:cNvGrpSpPr>
            <a:grpSpLocks/>
          </p:cNvGrpSpPr>
          <p:nvPr/>
        </p:nvGrpSpPr>
        <p:grpSpPr bwMode="auto">
          <a:xfrm>
            <a:off x="4124325" y="2398701"/>
            <a:ext cx="4073525" cy="498475"/>
            <a:chOff x="4181203" y="2626579"/>
            <a:chExt cx="4074491" cy="499624"/>
          </a:xfrm>
        </p:grpSpPr>
        <p:sp>
          <p:nvSpPr>
            <p:cNvPr id="20" name="矩形 19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23" name="TextBox 22"/>
            <p:cNvSpPr txBox="1"/>
            <p:nvPr/>
          </p:nvSpPr>
          <p:spPr bwMode="auto">
            <a:xfrm>
              <a:off x="5318123" y="2712504"/>
              <a:ext cx="1159567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风险控制</a:t>
              </a:r>
            </a:p>
          </p:txBody>
        </p:sp>
      </p:grpSp>
      <p:grpSp>
        <p:nvGrpSpPr>
          <p:cNvPr id="24" name="组合 26"/>
          <p:cNvGrpSpPr>
            <a:grpSpLocks/>
          </p:cNvGrpSpPr>
          <p:nvPr/>
        </p:nvGrpSpPr>
        <p:grpSpPr bwMode="auto">
          <a:xfrm>
            <a:off x="3786182" y="1285866"/>
            <a:ext cx="112718" cy="2789260"/>
            <a:chOff x="6966170" y="1570075"/>
            <a:chExt cx="63500" cy="2204256"/>
          </a:xfrm>
        </p:grpSpPr>
        <p:cxnSp>
          <p:nvCxnSpPr>
            <p:cNvPr id="28" name="直接连接符 27"/>
            <p:cNvCxnSpPr/>
            <p:nvPr/>
          </p:nvCxnSpPr>
          <p:spPr bwMode="auto">
            <a:xfrm>
              <a:off x="6966170" y="1570075"/>
              <a:ext cx="0" cy="2204256"/>
            </a:xfrm>
            <a:prstGeom prst="line">
              <a:avLst/>
            </a:prstGeom>
            <a:noFill/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直接连接符 28"/>
            <p:cNvCxnSpPr/>
            <p:nvPr/>
          </p:nvCxnSpPr>
          <p:spPr bwMode="auto">
            <a:xfrm>
              <a:off x="7029670" y="1570075"/>
              <a:ext cx="0" cy="2195552"/>
            </a:xfrm>
            <a:prstGeom prst="line">
              <a:avLst/>
            </a:prstGeom>
            <a:noFill/>
            <a:ln w="317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7" name="组合 30"/>
          <p:cNvGrpSpPr>
            <a:grpSpLocks/>
          </p:cNvGrpSpPr>
          <p:nvPr/>
        </p:nvGrpSpPr>
        <p:grpSpPr bwMode="auto">
          <a:xfrm>
            <a:off x="4143372" y="2986080"/>
            <a:ext cx="4073525" cy="498475"/>
            <a:chOff x="4181203" y="2626579"/>
            <a:chExt cx="4074491" cy="499624"/>
          </a:xfrm>
        </p:grpSpPr>
        <p:sp>
          <p:nvSpPr>
            <p:cNvPr id="32" name="矩形 31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 bwMode="auto">
            <a:xfrm>
              <a:off x="5318123" y="2712504"/>
              <a:ext cx="1403281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同行业类比</a:t>
              </a:r>
            </a:p>
          </p:txBody>
        </p:sp>
      </p:grpSp>
      <p:grpSp>
        <p:nvGrpSpPr>
          <p:cNvPr id="31" name="组合 35"/>
          <p:cNvGrpSpPr>
            <a:grpSpLocks/>
          </p:cNvGrpSpPr>
          <p:nvPr/>
        </p:nvGrpSpPr>
        <p:grpSpPr bwMode="auto">
          <a:xfrm>
            <a:off x="4143372" y="3557584"/>
            <a:ext cx="4073525" cy="498475"/>
            <a:chOff x="4181203" y="2626579"/>
            <a:chExt cx="4074491" cy="499624"/>
          </a:xfrm>
        </p:grpSpPr>
        <p:sp>
          <p:nvSpPr>
            <p:cNvPr id="37" name="矩形 36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 bwMode="auto">
            <a:xfrm>
              <a:off x="5318123" y="2712504"/>
              <a:ext cx="2134424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改变你，改变自己</a:t>
              </a:r>
            </a:p>
          </p:txBody>
        </p:sp>
      </p:grpSp>
      <p:grpSp>
        <p:nvGrpSpPr>
          <p:cNvPr id="41" name="组合 8"/>
          <p:cNvGrpSpPr>
            <a:grpSpLocks/>
          </p:cNvGrpSpPr>
          <p:nvPr/>
        </p:nvGrpSpPr>
        <p:grpSpPr bwMode="auto">
          <a:xfrm>
            <a:off x="928662" y="714362"/>
            <a:ext cx="4073525" cy="500063"/>
            <a:chOff x="4181203" y="1479950"/>
            <a:chExt cx="4074491" cy="499624"/>
          </a:xfrm>
        </p:grpSpPr>
        <p:sp>
          <p:nvSpPr>
            <p:cNvPr id="42" name="矩形 41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5318123" y="1565599"/>
              <a:ext cx="1403282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同行业类比</a:t>
              </a:r>
              <a:endParaRPr lang="zh-CN" altLang="en-US" spc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368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1.67387E-6 L -0.35157 -0.44286 " pathEditMode="relative" ptsTypes="AA">
                                      <p:cBhvr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98538" y="227013"/>
            <a:ext cx="1411287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pc="150" dirty="0">
                <a:latin typeface="微软雅黑" pitchFamily="34" charset="-122"/>
                <a:ea typeface="微软雅黑" pitchFamily="34" charset="-122"/>
              </a:rPr>
              <a:t>目 录</a:t>
            </a:r>
          </a:p>
        </p:txBody>
      </p:sp>
      <p:grpSp>
        <p:nvGrpSpPr>
          <p:cNvPr id="3" name="组合 2"/>
          <p:cNvGrpSpPr>
            <a:grpSpLocks/>
          </p:cNvGrpSpPr>
          <p:nvPr/>
        </p:nvGrpSpPr>
        <p:grpSpPr bwMode="auto">
          <a:xfrm>
            <a:off x="958850" y="928676"/>
            <a:ext cx="2768600" cy="1570037"/>
            <a:chOff x="958486" y="1157048"/>
            <a:chExt cx="2768506" cy="1569660"/>
          </a:xfrm>
        </p:grpSpPr>
        <p:grpSp>
          <p:nvGrpSpPr>
            <p:cNvPr id="4" name="组合 39"/>
            <p:cNvGrpSpPr>
              <a:grpSpLocks/>
            </p:cNvGrpSpPr>
            <p:nvPr/>
          </p:nvGrpSpPr>
          <p:grpSpPr bwMode="auto">
            <a:xfrm>
              <a:off x="1010221" y="1358009"/>
              <a:ext cx="2716771" cy="1162022"/>
              <a:chOff x="1067371" y="1358009"/>
              <a:chExt cx="2716771" cy="1162022"/>
            </a:xfrm>
          </p:grpSpPr>
          <p:sp>
            <p:nvSpPr>
              <p:cNvPr id="6" name="矩形 5"/>
              <p:cNvSpPr/>
              <p:nvPr/>
            </p:nvSpPr>
            <p:spPr>
              <a:xfrm>
                <a:off x="1068022" y="1493517"/>
                <a:ext cx="1022315" cy="92370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7" name="矩形 6"/>
              <p:cNvSpPr/>
              <p:nvPr/>
            </p:nvSpPr>
            <p:spPr>
              <a:xfrm>
                <a:off x="2003027" y="1358612"/>
                <a:ext cx="1781115" cy="83006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48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目  录</a:t>
                </a:r>
              </a:p>
            </p:txBody>
          </p:sp>
          <p:sp>
            <p:nvSpPr>
              <p:cNvPr id="5155" name="TextBox 5"/>
              <p:cNvSpPr txBox="1">
                <a:spLocks noChangeArrowheads="1"/>
              </p:cNvSpPr>
              <p:nvPr/>
            </p:nvSpPr>
            <p:spPr bwMode="auto">
              <a:xfrm>
                <a:off x="2005563" y="2027588"/>
                <a:ext cx="1778051" cy="4924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500" b="1" dirty="0">
                    <a:solidFill>
                      <a:srgbClr val="C00000"/>
                    </a:solidFill>
                    <a:latin typeface="Arial" charset="0"/>
                    <a:cs typeface="Arial" charset="0"/>
                  </a:rPr>
                  <a:t>ONTENTS</a:t>
                </a:r>
                <a:endParaRPr lang="zh-CN" altLang="en-US" sz="2500" b="1" dirty="0">
                  <a:solidFill>
                    <a:srgbClr val="C00000"/>
                  </a:solidFill>
                  <a:latin typeface="Arial" charset="0"/>
                  <a:cs typeface="Arial" charset="0"/>
                </a:endParaRPr>
              </a:p>
            </p:txBody>
          </p:sp>
        </p:grpSp>
        <p:sp>
          <p:nvSpPr>
            <p:cNvPr id="5" name="矩形 4"/>
            <p:cNvSpPr/>
            <p:nvPr/>
          </p:nvSpPr>
          <p:spPr>
            <a:xfrm>
              <a:off x="958486" y="1157048"/>
              <a:ext cx="1074333" cy="156966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9600" dirty="0">
                  <a:solidFill>
                    <a:schemeClr val="bg1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Arial" pitchFamily="34" charset="0"/>
                  <a:ea typeface="+mn-ea"/>
                  <a:cs typeface="Arial" pitchFamily="34" charset="0"/>
                </a:rPr>
                <a:t>C</a:t>
              </a:r>
              <a:endParaRPr lang="zh-CN" altLang="en-US" sz="9600" dirty="0">
                <a:solidFill>
                  <a:schemeClr val="bg1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Arial" pitchFamily="34" charset="0"/>
                <a:ea typeface="+mn-ea"/>
                <a:cs typeface="Arial" pitchFamily="34" charset="0"/>
              </a:endParaRPr>
            </a:p>
          </p:txBody>
        </p:sp>
      </p:grpSp>
      <p:grpSp>
        <p:nvGrpSpPr>
          <p:cNvPr id="8" name="组合 8"/>
          <p:cNvGrpSpPr>
            <a:grpSpLocks/>
          </p:cNvGrpSpPr>
          <p:nvPr/>
        </p:nvGrpSpPr>
        <p:grpSpPr bwMode="auto">
          <a:xfrm>
            <a:off x="4124325" y="1250938"/>
            <a:ext cx="4073525" cy="500063"/>
            <a:chOff x="4181203" y="1479950"/>
            <a:chExt cx="4074491" cy="499624"/>
          </a:xfrm>
        </p:grpSpPr>
        <p:sp>
          <p:nvSpPr>
            <p:cNvPr id="10" name="矩形 9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4216136" y="1479950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1</a:t>
              </a:r>
            </a:p>
          </p:txBody>
        </p:sp>
        <p:sp>
          <p:nvSpPr>
            <p:cNvPr id="13" name="TextBox 12"/>
            <p:cNvSpPr txBox="1"/>
            <p:nvPr/>
          </p:nvSpPr>
          <p:spPr bwMode="auto">
            <a:xfrm>
              <a:off x="5318123" y="1565599"/>
              <a:ext cx="1159568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公司简介</a:t>
              </a:r>
              <a:endParaRPr lang="zh-CN" altLang="en-US" spc="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" name="组合 13"/>
          <p:cNvGrpSpPr>
            <a:grpSpLocks/>
          </p:cNvGrpSpPr>
          <p:nvPr/>
        </p:nvGrpSpPr>
        <p:grpSpPr bwMode="auto">
          <a:xfrm>
            <a:off x="4124325" y="1831963"/>
            <a:ext cx="4073525" cy="500063"/>
            <a:chOff x="4181203" y="2060522"/>
            <a:chExt cx="4074491" cy="499624"/>
          </a:xfrm>
        </p:grpSpPr>
        <p:sp>
          <p:nvSpPr>
            <p:cNvPr id="15" name="矩形 14"/>
            <p:cNvSpPr/>
            <p:nvPr/>
          </p:nvSpPr>
          <p:spPr bwMode="auto">
            <a:xfrm>
              <a:off x="4181203" y="2103347"/>
              <a:ext cx="4074491" cy="450454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4305301" y="2145948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4216136" y="2060522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2</a:t>
              </a:r>
            </a:p>
          </p:txBody>
        </p:sp>
        <p:sp>
          <p:nvSpPr>
            <p:cNvPr id="18" name="TextBox 17"/>
            <p:cNvSpPr txBox="1"/>
            <p:nvPr/>
          </p:nvSpPr>
          <p:spPr bwMode="auto">
            <a:xfrm>
              <a:off x="5318123" y="2131897"/>
              <a:ext cx="1159567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平台介绍</a:t>
              </a:r>
            </a:p>
          </p:txBody>
        </p:sp>
      </p:grpSp>
      <p:grpSp>
        <p:nvGrpSpPr>
          <p:cNvPr id="14" name="组合 18"/>
          <p:cNvGrpSpPr>
            <a:grpSpLocks/>
          </p:cNvGrpSpPr>
          <p:nvPr/>
        </p:nvGrpSpPr>
        <p:grpSpPr bwMode="auto">
          <a:xfrm>
            <a:off x="4124325" y="2398701"/>
            <a:ext cx="4073525" cy="498475"/>
            <a:chOff x="4181203" y="2626579"/>
            <a:chExt cx="4074491" cy="499624"/>
          </a:xfrm>
        </p:grpSpPr>
        <p:sp>
          <p:nvSpPr>
            <p:cNvPr id="20" name="矩形 19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1" name="椭圆 20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3</a:t>
              </a:r>
            </a:p>
          </p:txBody>
        </p:sp>
        <p:sp>
          <p:nvSpPr>
            <p:cNvPr id="23" name="TextBox 22"/>
            <p:cNvSpPr txBox="1"/>
            <p:nvPr/>
          </p:nvSpPr>
          <p:spPr bwMode="auto">
            <a:xfrm>
              <a:off x="5318123" y="2712504"/>
              <a:ext cx="1159567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风险控制</a:t>
              </a:r>
            </a:p>
          </p:txBody>
        </p:sp>
      </p:grpSp>
      <p:grpSp>
        <p:nvGrpSpPr>
          <p:cNvPr id="24" name="组合 26"/>
          <p:cNvGrpSpPr>
            <a:grpSpLocks/>
          </p:cNvGrpSpPr>
          <p:nvPr/>
        </p:nvGrpSpPr>
        <p:grpSpPr bwMode="auto">
          <a:xfrm>
            <a:off x="3786182" y="1285866"/>
            <a:ext cx="112718" cy="2789260"/>
            <a:chOff x="6966170" y="1570075"/>
            <a:chExt cx="63500" cy="2204256"/>
          </a:xfrm>
        </p:grpSpPr>
        <p:cxnSp>
          <p:nvCxnSpPr>
            <p:cNvPr id="28" name="直接连接符 27"/>
            <p:cNvCxnSpPr/>
            <p:nvPr/>
          </p:nvCxnSpPr>
          <p:spPr bwMode="auto">
            <a:xfrm>
              <a:off x="6966170" y="1570075"/>
              <a:ext cx="0" cy="2204256"/>
            </a:xfrm>
            <a:prstGeom prst="line">
              <a:avLst/>
            </a:prstGeom>
            <a:noFill/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9" name="直接连接符 28"/>
            <p:cNvCxnSpPr/>
            <p:nvPr/>
          </p:nvCxnSpPr>
          <p:spPr bwMode="auto">
            <a:xfrm>
              <a:off x="7029670" y="1570075"/>
              <a:ext cx="0" cy="2195552"/>
            </a:xfrm>
            <a:prstGeom prst="line">
              <a:avLst/>
            </a:prstGeom>
            <a:noFill/>
            <a:ln w="317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27" name="组合 30"/>
          <p:cNvGrpSpPr>
            <a:grpSpLocks/>
          </p:cNvGrpSpPr>
          <p:nvPr/>
        </p:nvGrpSpPr>
        <p:grpSpPr bwMode="auto">
          <a:xfrm>
            <a:off x="4143372" y="2986080"/>
            <a:ext cx="4073525" cy="498475"/>
            <a:chOff x="4181203" y="2626579"/>
            <a:chExt cx="4074491" cy="499624"/>
          </a:xfrm>
        </p:grpSpPr>
        <p:sp>
          <p:nvSpPr>
            <p:cNvPr id="32" name="矩形 31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chemeClr val="bg1">
                <a:lumMod val="50000"/>
              </a:schemeClr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3" name="椭圆 32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4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TextBox 34"/>
            <p:cNvSpPr txBox="1"/>
            <p:nvPr/>
          </p:nvSpPr>
          <p:spPr bwMode="auto">
            <a:xfrm>
              <a:off x="5318123" y="2712504"/>
              <a:ext cx="1403281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同行业类比</a:t>
              </a:r>
            </a:p>
          </p:txBody>
        </p:sp>
      </p:grpSp>
      <p:grpSp>
        <p:nvGrpSpPr>
          <p:cNvPr id="31" name="组合 35"/>
          <p:cNvGrpSpPr>
            <a:grpSpLocks/>
          </p:cNvGrpSpPr>
          <p:nvPr/>
        </p:nvGrpSpPr>
        <p:grpSpPr bwMode="auto">
          <a:xfrm>
            <a:off x="4143372" y="3557584"/>
            <a:ext cx="4073525" cy="498475"/>
            <a:chOff x="4181203" y="2626579"/>
            <a:chExt cx="4074491" cy="499624"/>
          </a:xfrm>
        </p:grpSpPr>
        <p:sp>
          <p:nvSpPr>
            <p:cNvPr id="37" name="矩形 36"/>
            <p:cNvSpPr/>
            <p:nvPr/>
          </p:nvSpPr>
          <p:spPr bwMode="auto">
            <a:xfrm>
              <a:off x="4181203" y="2669540"/>
              <a:ext cx="4074491" cy="450299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8" name="椭圆 37"/>
            <p:cNvSpPr/>
            <p:nvPr/>
          </p:nvSpPr>
          <p:spPr bwMode="auto">
            <a:xfrm>
              <a:off x="4305301" y="2712005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4216136" y="2626579"/>
              <a:ext cx="601806" cy="499624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0" name="TextBox 39"/>
            <p:cNvSpPr txBox="1"/>
            <p:nvPr/>
          </p:nvSpPr>
          <p:spPr bwMode="auto">
            <a:xfrm>
              <a:off x="5318123" y="2712504"/>
              <a:ext cx="2134424" cy="37018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改变你，改变自己</a:t>
              </a:r>
            </a:p>
          </p:txBody>
        </p:sp>
      </p:grpSp>
      <p:grpSp>
        <p:nvGrpSpPr>
          <p:cNvPr id="41" name="组合 8"/>
          <p:cNvGrpSpPr>
            <a:grpSpLocks/>
          </p:cNvGrpSpPr>
          <p:nvPr/>
        </p:nvGrpSpPr>
        <p:grpSpPr bwMode="auto">
          <a:xfrm>
            <a:off x="928662" y="714361"/>
            <a:ext cx="4073525" cy="553998"/>
            <a:chOff x="4181203" y="1479950"/>
            <a:chExt cx="4074491" cy="553512"/>
          </a:xfrm>
        </p:grpSpPr>
        <p:sp>
          <p:nvSpPr>
            <p:cNvPr id="42" name="矩形 41"/>
            <p:cNvSpPr/>
            <p:nvPr/>
          </p:nvSpPr>
          <p:spPr bwMode="auto">
            <a:xfrm>
              <a:off x="4181203" y="1522775"/>
              <a:ext cx="4074491" cy="450454"/>
            </a:xfrm>
            <a:prstGeom prst="rect">
              <a:avLst/>
            </a:prstGeom>
            <a:solidFill>
              <a:srgbClr val="C00000"/>
            </a:solidFill>
            <a:ln w="6350" algn="ctr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3" name="椭圆 42"/>
            <p:cNvSpPr/>
            <p:nvPr/>
          </p:nvSpPr>
          <p:spPr bwMode="auto">
            <a:xfrm>
              <a:off x="4305301" y="1565376"/>
              <a:ext cx="379573" cy="379573"/>
            </a:xfrm>
            <a:prstGeom prst="ellipse">
              <a:avLst/>
            </a:prstGeom>
            <a:solidFill>
              <a:schemeClr val="bg1"/>
            </a:solidFill>
            <a:ln w="6350" algn="ctr">
              <a:noFill/>
              <a:miter lim="800000"/>
              <a:headEnd/>
              <a:tailEnd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lIns="0" tIns="0" rIns="0" bIns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 dirty="0">
                <a:latin typeface="华文楷体" pitchFamily="2" charset="-122"/>
                <a:ea typeface="华文楷体" pitchFamily="2" charset="-122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4216136" y="1479950"/>
              <a:ext cx="601806" cy="553512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2000" dirty="0" smtClean="0">
                  <a:solidFill>
                    <a:srgbClr val="262626"/>
                  </a:solidFill>
                  <a:latin typeface="微软雅黑" pitchFamily="34" charset="-122"/>
                  <a:ea typeface="微软雅黑" pitchFamily="34" charset="-122"/>
                </a:rPr>
                <a:t>5</a:t>
              </a:r>
              <a:endParaRPr lang="en-US" altLang="zh-CN" sz="2000" dirty="0">
                <a:solidFill>
                  <a:srgbClr val="262626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TextBox 44"/>
            <p:cNvSpPr txBox="1"/>
            <p:nvPr/>
          </p:nvSpPr>
          <p:spPr bwMode="auto">
            <a:xfrm>
              <a:off x="5318123" y="1565600"/>
              <a:ext cx="2134425" cy="369008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pc="1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  <a:cs typeface="Times New Roman" pitchFamily="18" charset="0"/>
                </a:rPr>
                <a:t>改变你，改变自己</a:t>
              </a:r>
              <a:endParaRPr lang="zh-CN" altLang="en-US" spc="1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endParaRPr>
            </a:p>
          </p:txBody>
        </p:sp>
      </p:grpSp>
    </p:spTree>
    <p:custDataLst>
      <p:tags r:id="rId1"/>
    </p:custDataLst>
  </p:cSld>
  <p:clrMapOvr>
    <a:masterClrMapping/>
  </p:clrMapOvr>
  <p:transition advTm="42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1.82829E-6 L -0.34896 -0.55312 " pathEditMode="relative" ptsTypes="AA">
                                      <p:cBhvr>
                                        <p:cTn id="1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|2.4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414</TotalTime>
  <Words>246</Words>
  <Application>Microsoft Office PowerPoint</Application>
  <PresentationFormat>全屏显示(16:9)</PresentationFormat>
  <Paragraphs>94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微软雅黑</vt:lpstr>
      <vt:lpstr>华文楷体</vt:lpstr>
      <vt:lpstr>宋体</vt:lpstr>
      <vt:lpstr>Calibri</vt:lpstr>
      <vt:lpstr>Arial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锐普出品-红色3D箭头2013年商务演示PPT模板</dc:title>
  <dc:creator>锐普PPT</dc:creator>
  <dc:description>本素材由锐普原创，免费分享，版权归锐普PPT所有并受法律保护。欢迎转载，不得销售，不得修改版权信息，并请注明出处：锐普PPT论坛：www.rapidbbs.cn，锐普PPT商城：www.rapidppt.com。否则将承担法律责任。</dc:description>
  <cp:lastModifiedBy>Administrator</cp:lastModifiedBy>
  <cp:revision>56</cp:revision>
  <dcterms:created xsi:type="dcterms:W3CDTF">2012-12-31T05:15:54Z</dcterms:created>
  <dcterms:modified xsi:type="dcterms:W3CDTF">2015-03-13T06:06:17Z</dcterms:modified>
</cp:coreProperties>
</file>