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Override1.xml" ContentType="application/vnd.openxmlformats-officedocument.themeOverr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1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2.xml" ContentType="application/vnd.openxmlformats-officedocument.presentationml.notesSlid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6"/>
  </p:notesMasterIdLst>
  <p:sldIdLst>
    <p:sldId id="265" r:id="rId3"/>
    <p:sldId id="266" r:id="rId4"/>
    <p:sldId id="259" r:id="rId5"/>
    <p:sldId id="263" r:id="rId6"/>
    <p:sldId id="256" r:id="rId7"/>
    <p:sldId id="264" r:id="rId8"/>
    <p:sldId id="262" r:id="rId9"/>
    <p:sldId id="261" r:id="rId10"/>
    <p:sldId id="273" r:id="rId11"/>
    <p:sldId id="275" r:id="rId12"/>
    <p:sldId id="276" r:id="rId13"/>
    <p:sldId id="257" r:id="rId14"/>
    <p:sldId id="277" r:id="rId1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D6F6F"/>
    <a:srgbClr val="F66E6F"/>
    <a:srgbClr val="FC4242"/>
    <a:srgbClr val="FB1919"/>
    <a:srgbClr val="B0689A"/>
    <a:srgbClr val="595959"/>
    <a:srgbClr val="FFC000"/>
    <a:srgbClr val="D29500"/>
    <a:srgbClr val="4A8522"/>
    <a:srgbClr val="2E6CA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07" autoAdjust="0"/>
    <p:restoredTop sz="94660"/>
  </p:normalViewPr>
  <p:slideViewPr>
    <p:cSldViewPr snapToGrid="0">
      <p:cViewPr varScale="1">
        <p:scale>
          <a:sx n="87" d="100"/>
          <a:sy n="87" d="100"/>
        </p:scale>
        <p:origin x="246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8"/>
    </mc:Choice>
    <mc:Fallback>
      <c:style val="8"/>
    </mc:Fallback>
  </mc:AlternateContent>
  <c:chart>
    <c:autoTitleDeleted val="1"/>
    <c:plotArea>
      <c:layout>
        <c:manualLayout>
          <c:layoutTarget val="inner"/>
          <c:xMode val="edge"/>
          <c:yMode val="edge"/>
          <c:x val="1.5174506828528073E-2"/>
          <c:y val="6.0098068690988349E-3"/>
          <c:w val="0.97774405665149211"/>
          <c:h val="0.95592808295994192"/>
        </c:manualLayout>
      </c:layou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28575" cap="rnd">
              <a:solidFill>
                <a:schemeClr val="tx1">
                  <a:lumMod val="65000"/>
                  <a:lumOff val="35000"/>
                </a:schemeClr>
              </a:solidFill>
              <a:round/>
            </a:ln>
            <a:effectLst/>
          </c:spPr>
          <c:marker>
            <c:symbol val="circle"/>
            <c:size val="49"/>
            <c:spPr>
              <a:solidFill>
                <a:srgbClr val="88BFC6"/>
              </a:solidFill>
              <a:ln w="9525">
                <a:noFill/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>
                  <a:defRPr lang="zh-CN" altLang="en-US" sz="2000" b="0" i="0" u="none" strike="noStrike" kern="1200" baseline="0">
                    <a:solidFill>
                      <a:srgbClr val="F4F4F6"/>
                    </a:solidFill>
                    <a:latin typeface="方正正大黑简体" panose="02000000000000000000" pitchFamily="2" charset="-122"/>
                    <a:ea typeface="方正正大黑简体" panose="02000000000000000000" pitchFamily="2" charset="-122"/>
                    <a:cs typeface="+mn-cs"/>
                  </a:defRPr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Sheet1!$A$2:$A$7</c:f>
              <c:strCache>
                <c:ptCount val="6"/>
                <c:pt idx="0">
                  <c:v>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  <c:pt idx="4">
                  <c:v>5月</c:v>
                </c:pt>
                <c:pt idx="5">
                  <c:v>6月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143</c:v>
                </c:pt>
                <c:pt idx="1">
                  <c:v>148</c:v>
                </c:pt>
                <c:pt idx="2">
                  <c:v>168</c:v>
                </c:pt>
                <c:pt idx="3">
                  <c:v>155</c:v>
                </c:pt>
                <c:pt idx="4">
                  <c:v>153</c:v>
                </c:pt>
                <c:pt idx="5">
                  <c:v>146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337072632"/>
        <c:axId val="338169736"/>
      </c:lineChart>
      <c:scatterChart>
        <c:scatterStyle val="lineMarker"/>
        <c:varyColors val="0"/>
        <c:ser>
          <c:idx val="2"/>
          <c:order val="1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ln w="25400" cap="rnd">
              <a:noFill/>
              <a:round/>
            </a:ln>
            <a:effectLst/>
          </c:spPr>
          <c:marker>
            <c:symbol val="diamond"/>
            <c:size val="36"/>
            <c:spPr>
              <a:noFill/>
              <a:ln w="9525">
                <a:noFill/>
              </a:ln>
              <a:effectLst/>
            </c:spPr>
          </c:marker>
          <c:dLbls>
            <c:dLbl>
              <c:idx val="0"/>
              <c:tx>
                <c:rich>
                  <a:bodyPr/>
                  <a:lstStyle/>
                  <a:p>
                    <a:r>
                      <a:rPr lang="en-US" altLang="zh-CN" dirty="0" smtClean="0"/>
                      <a:t>1</a:t>
                    </a:r>
                    <a:r>
                      <a:rPr lang="zh-CN" altLang="en-US" dirty="0" smtClean="0"/>
                      <a:t>月</a:t>
                    </a:r>
                    <a:endParaRPr lang="zh-CN" altLang="en-US" dirty="0"/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tx>
                <c:rich>
                  <a:bodyPr/>
                  <a:lstStyle/>
                  <a:p>
                    <a:r>
                      <a:rPr lang="en-US" altLang="zh-CN" smtClean="0"/>
                      <a:t>2</a:t>
                    </a:r>
                    <a:r>
                      <a:rPr lang="zh-CN" altLang="en-US" smtClean="0"/>
                      <a:t>月</a:t>
                    </a:r>
                    <a:endParaRPr lang="zh-CN" altLang="en-US" dirty="0"/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-5.8603604781960396E-2"/>
                  <c:y val="9.3647460627878126E-2"/>
                </c:manualLayout>
              </c:layout>
              <c:tx>
                <c:rich>
                  <a:bodyPr rot="0" spcFirstLastPara="1" vertOverflow="overflow" horzOverflow="overflow" vert="horz" wrap="square" lIns="0" tIns="36000" rIns="108000" bIns="19050" anchor="ctr" anchorCtr="0">
                    <a:noAutofit/>
                  </a:bodyPr>
                  <a:lstStyle/>
                  <a:p>
                    <a:pPr algn="ctr">
                      <a:defRPr lang="zh-CN" altLang="en-US" sz="2800" b="0" i="0" u="none" strike="noStrike" kern="1200" baseline="0">
                        <a:solidFill>
                          <a:schemeClr val="bg1"/>
                        </a:solidFill>
                        <a:latin typeface="方正正大黑简体" panose="02000000000000000000" pitchFamily="2" charset="-122"/>
                        <a:ea typeface="方正正大黑简体" panose="02000000000000000000" pitchFamily="2" charset="-122"/>
                        <a:cs typeface="+mn-cs"/>
                      </a:defRPr>
                    </a:pPr>
                    <a:r>
                      <a:rPr lang="en-US" altLang="zh-CN" sz="2800" dirty="0" smtClean="0">
                        <a:solidFill>
                          <a:schemeClr val="bg1"/>
                        </a:solidFill>
                      </a:rPr>
                      <a:t>3</a:t>
                    </a:r>
                    <a:r>
                      <a:rPr lang="zh-CN" altLang="en-US" sz="2800" dirty="0" smtClean="0">
                        <a:solidFill>
                          <a:schemeClr val="bg1"/>
                        </a:solidFill>
                      </a:rPr>
                      <a:t>月</a:t>
                    </a:r>
                    <a:endParaRPr lang="zh-CN" altLang="en-US" sz="2800" dirty="0">
                      <a:solidFill>
                        <a:schemeClr val="bg1"/>
                      </a:solidFill>
                    </a:endParaRPr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overflow" horzOverflow="overflow" vert="horz" wrap="square" lIns="0" tIns="36000" rIns="108000" bIns="19050" anchor="ctr" anchorCtr="0">
                  <a:noAutofit/>
                </a:bodyPr>
                <a:lstStyle/>
                <a:p>
                  <a:pPr algn="ctr">
                    <a:defRPr lang="zh-CN" altLang="en-US" sz="2800" b="0" i="0" u="none" strike="noStrike" kern="1200" baseline="0">
                      <a:solidFill>
                        <a:schemeClr val="bg1"/>
                      </a:solidFill>
                      <a:latin typeface="方正正大黑简体" panose="02000000000000000000" pitchFamily="2" charset="-122"/>
                      <a:ea typeface="方正正大黑简体" panose="02000000000000000000" pitchFamily="2" charset="-122"/>
                      <a:cs typeface="+mn-cs"/>
                    </a:defRPr>
                  </a:pPr>
                  <a:endParaRPr lang="zh-CN"/>
                </a:p>
              </c:tx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  <a:noFill/>
                    <a:ln>
                      <a:noFill/>
                    </a:ln>
                  </c15:spPr>
                  <c15:layout>
                    <c:manualLayout>
                      <c:w val="7.0695581656944048E-2"/>
                      <c:h val="9.5144549262907441E-2"/>
                    </c:manualLayout>
                  </c15:layout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r>
                      <a:rPr lang="en-US" altLang="zh-CN" smtClean="0"/>
                      <a:t>4</a:t>
                    </a:r>
                    <a:r>
                      <a:rPr lang="zh-CN" altLang="en-US" smtClean="0"/>
                      <a:t>月</a:t>
                    </a:r>
                    <a:endParaRPr lang="zh-CN" altLang="en-US"/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4"/>
              <c:tx>
                <c:rich>
                  <a:bodyPr/>
                  <a:lstStyle/>
                  <a:p>
                    <a:r>
                      <a:rPr lang="en-US" altLang="zh-CN" smtClean="0"/>
                      <a:t>5</a:t>
                    </a:r>
                    <a:r>
                      <a:rPr lang="zh-CN" altLang="en-US" smtClean="0"/>
                      <a:t>月</a:t>
                    </a:r>
                    <a:endParaRPr lang="zh-CN" altLang="en-US"/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5"/>
              <c:tx>
                <c:rich>
                  <a:bodyPr/>
                  <a:lstStyle/>
                  <a:p>
                    <a:r>
                      <a:rPr lang="en-US" altLang="zh-CN" smtClean="0"/>
                      <a:t>6</a:t>
                    </a:r>
                    <a:r>
                      <a:rPr lang="zh-CN" altLang="en-US" smtClean="0"/>
                      <a:t>月</a:t>
                    </a:r>
                    <a:endParaRPr lang="zh-CN" altLang="en-US"/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overflow" horzOverflow="overflow" vert="horz" wrap="square" lIns="0" tIns="36000" rIns="108000" bIns="19050" anchor="ctr" anchorCtr="0">
                <a:spAutoFit/>
              </a:bodyPr>
              <a:lstStyle/>
              <a:p>
                <a:pPr algn="ctr">
                  <a:defRPr lang="zh-CN" altLang="en-US" sz="2800" b="0" i="0" u="none" strike="noStrike" kern="1200" baseline="0">
                    <a:solidFill>
                      <a:schemeClr val="bg1"/>
                    </a:solidFill>
                    <a:latin typeface="方正正大黑简体" panose="02000000000000000000" pitchFamily="2" charset="-122"/>
                    <a:ea typeface="方正正大黑简体" panose="02000000000000000000" pitchFamily="2" charset="-122"/>
                    <a:cs typeface="+mn-cs"/>
                  </a:defRPr>
                </a:pPr>
                <a:endParaRPr lang="zh-CN"/>
              </a:p>
            </c:txPr>
            <c:dLblPos val="b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showLeaderLines val="0"/>
              </c:ext>
            </c:extLst>
          </c:dLbls>
          <c:yVal>
            <c:numRef>
              <c:f>Sheet1!$D$2:$D$7</c:f>
              <c:numCache>
                <c:formatCode>General</c:formatCode>
                <c:ptCount val="6"/>
                <c:pt idx="0">
                  <c:v>110</c:v>
                </c:pt>
                <c:pt idx="1">
                  <c:v>110</c:v>
                </c:pt>
                <c:pt idx="2">
                  <c:v>110</c:v>
                </c:pt>
                <c:pt idx="3">
                  <c:v>110</c:v>
                </c:pt>
                <c:pt idx="4">
                  <c:v>110</c:v>
                </c:pt>
                <c:pt idx="5">
                  <c:v>110</c:v>
                </c:pt>
              </c:numCache>
            </c:numRef>
          </c:y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337072632"/>
        <c:axId val="338169736"/>
      </c:scatterChart>
      <c:catAx>
        <c:axId val="337072632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338169736"/>
        <c:crosses val="autoZero"/>
        <c:auto val="1"/>
        <c:lblAlgn val="ctr"/>
        <c:lblOffset val="100"/>
        <c:noMultiLvlLbl val="0"/>
      </c:catAx>
      <c:valAx>
        <c:axId val="338169736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33707263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>
        <c:manualLayout>
          <c:xMode val="edge"/>
          <c:yMode val="edge"/>
          <c:x val="0.37042452799252823"/>
          <c:y val="1.9914874551971325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algn="ctr" rtl="0">
            <a:defRPr lang="zh-CN" altLang="en-US" sz="28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方正正大黑简体" panose="02000000000000000000" pitchFamily="2" charset="-122"/>
              <a:ea typeface="方正正大黑简体" panose="02000000000000000000" pitchFamily="2" charset="-122"/>
              <a:cs typeface="+mn-cs"/>
            </a:defRPr>
          </a:pPr>
          <a:endParaRPr lang="zh-CN"/>
        </a:p>
      </c:txPr>
    </c:title>
    <c:autoTitleDeleted val="0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金额（亿）</c:v>
                </c:pt>
              </c:strCache>
            </c:strRef>
          </c:tx>
          <c:spPr>
            <a:solidFill>
              <a:schemeClr val="bg1">
                <a:lumMod val="95000"/>
              </a:schemeClr>
            </a:solidFill>
          </c:spPr>
          <c:dPt>
            <c:idx val="0"/>
            <c:bubble3D val="0"/>
            <c:spPr>
              <a:solidFill>
                <a:srgbClr val="88BFC6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rgbClr val="FC4242">
                  <a:alpha val="73000"/>
                </a:srgbClr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2"/>
            <c:bubble3D val="0"/>
            <c:spPr>
              <a:solidFill>
                <a:srgbClr val="9ACA5B">
                  <a:alpha val="70000"/>
                </a:srgbClr>
              </a:solidFill>
              <a:ln w="19050">
                <a:solidFill>
                  <a:schemeClr val="lt1"/>
                </a:solidFill>
              </a:ln>
              <a:effectLst/>
            </c:spPr>
          </c:dPt>
          <c:dLbls>
            <c:dLbl>
              <c:idx val="0"/>
              <c:tx>
                <c:rich>
                  <a:bodyPr/>
                  <a:lstStyle/>
                  <a:p>
                    <a:r>
                      <a:rPr lang="en-US" altLang="zh-CN" dirty="0" smtClean="0"/>
                      <a:t>4.8</a:t>
                    </a:r>
                    <a:endParaRPr lang="en-US" altLang="zh-CN" dirty="0"/>
                  </a:p>
                </c:rich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tx>
                <c:rich>
                  <a:bodyPr/>
                  <a:lstStyle/>
                  <a:p>
                    <a:r>
                      <a:rPr lang="en-US" altLang="zh-CN" smtClean="0"/>
                      <a:t>3.6</a:t>
                    </a:r>
                    <a:endParaRPr lang="en-US" altLang="zh-CN" dirty="0"/>
                  </a:p>
                </c:rich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tx>
                <c:rich>
                  <a:bodyPr/>
                  <a:lstStyle/>
                  <a:p>
                    <a:r>
                      <a:rPr lang="en-US" altLang="zh-CN" smtClean="0"/>
                      <a:t>2.8</a:t>
                    </a:r>
                    <a:endParaRPr lang="en-US" altLang="zh-CN" dirty="0"/>
                  </a:p>
                </c:rich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>
                  <a:defRPr lang="zh-CN" altLang="en-US" sz="28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方正正大黑简体" panose="02000000000000000000" pitchFamily="2" charset="-122"/>
                    <a:ea typeface="方正正大黑简体" panose="02000000000000000000" pitchFamily="2" charset="-122"/>
                    <a:cs typeface="+mn-cs"/>
                  </a:defRPr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Sheet1!$A$2:$A$4</c:f>
              <c:strCache>
                <c:ptCount val="3"/>
                <c:pt idx="0">
                  <c:v>中小企业</c:v>
                </c:pt>
                <c:pt idx="1">
                  <c:v>个体户</c:v>
                </c:pt>
                <c:pt idx="2">
                  <c:v>农户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1.34</c:v>
                </c:pt>
                <c:pt idx="1">
                  <c:v>0.94</c:v>
                </c:pt>
                <c:pt idx="2">
                  <c:v>0.64</c:v>
                </c:pt>
              </c:numCache>
            </c:numRef>
          </c:val>
        </c:ser>
        <c:dLbls>
          <c:dLblPos val="bestFit"/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>
        <c:manualLayout>
          <c:xMode val="edge"/>
          <c:yMode val="edge"/>
          <c:x val="0.42669552669552668"/>
          <c:y val="2.2759856630824374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zh-CN" altLang="en-US" sz="2800" b="0" i="0" u="none" strike="noStrike" kern="1200" spc="0" baseline="0" dirty="0">
              <a:solidFill>
                <a:schemeClr val="tx1">
                  <a:lumMod val="65000"/>
                  <a:lumOff val="35000"/>
                </a:schemeClr>
              </a:solidFill>
              <a:latin typeface="方正正大黑简体" panose="02000000000000000000" pitchFamily="2" charset="-122"/>
              <a:ea typeface="方正正大黑简体" panose="02000000000000000000" pitchFamily="2" charset="-122"/>
              <a:cs typeface="+mn-cs"/>
            </a:defRPr>
          </a:pPr>
          <a:endParaRPr lang="zh-CN"/>
        </a:p>
      </c:txPr>
    </c:title>
    <c:autoTitleDeleted val="0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笔数</c:v>
                </c:pt>
              </c:strCache>
            </c:strRef>
          </c:tx>
          <c:spPr>
            <a:solidFill>
              <a:schemeClr val="bg1">
                <a:lumMod val="95000"/>
              </a:schemeClr>
            </a:solidFill>
          </c:spPr>
          <c:dPt>
            <c:idx val="0"/>
            <c:bubble3D val="0"/>
            <c:spPr>
              <a:solidFill>
                <a:srgbClr val="88BFC6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rgbClr val="F66E6F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2"/>
            <c:bubble3D val="0"/>
            <c:spPr>
              <a:solidFill>
                <a:srgbClr val="9ACA5B">
                  <a:alpha val="67000"/>
                </a:srgbClr>
              </a:solidFill>
              <a:ln w="19050">
                <a:solidFill>
                  <a:schemeClr val="lt1"/>
                </a:solidFill>
              </a:ln>
              <a:effectLst/>
            </c:spPr>
          </c:dPt>
          <c:dLbls>
            <c:dLbl>
              <c:idx val="0"/>
              <c:tx>
                <c:rich>
                  <a:bodyPr/>
                  <a:lstStyle/>
                  <a:p>
                    <a:r>
                      <a:rPr lang="en-US" altLang="zh-CN" smtClean="0"/>
                      <a:t>78</a:t>
                    </a:r>
                    <a:endParaRPr lang="en-US" altLang="zh-CN" dirty="0"/>
                  </a:p>
                </c:rich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tx>
                <c:rich>
                  <a:bodyPr/>
                  <a:lstStyle/>
                  <a:p>
                    <a:r>
                      <a:rPr lang="en-US" altLang="zh-CN" smtClean="0"/>
                      <a:t>48</a:t>
                    </a:r>
                    <a:endParaRPr lang="en-US" altLang="zh-CN" dirty="0"/>
                  </a:p>
                </c:rich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tx>
                <c:rich>
                  <a:bodyPr/>
                  <a:lstStyle/>
                  <a:p>
                    <a:r>
                      <a:rPr lang="en-US" altLang="zh-CN" dirty="0" smtClean="0"/>
                      <a:t>68</a:t>
                    </a:r>
                    <a:endParaRPr lang="en-US" altLang="zh-CN" dirty="0"/>
                  </a:p>
                </c:rich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36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方正正大黑简体" panose="02000000000000000000" pitchFamily="2" charset="-122"/>
                    <a:ea typeface="方正正大黑简体" panose="02000000000000000000" pitchFamily="2" charset="-122"/>
                    <a:cs typeface="+mn-cs"/>
                  </a:defRPr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Sheet1!$A$2:$A$4</c:f>
              <c:strCache>
                <c:ptCount val="3"/>
                <c:pt idx="0">
                  <c:v>中小企业</c:v>
                </c:pt>
                <c:pt idx="1">
                  <c:v>个体户</c:v>
                </c:pt>
                <c:pt idx="2">
                  <c:v>农户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75</c:v>
                </c:pt>
                <c:pt idx="1">
                  <c:v>42</c:v>
                </c:pt>
                <c:pt idx="2">
                  <c:v>69</c:v>
                </c:pt>
              </c:numCache>
            </c:numRef>
          </c:val>
        </c:ser>
        <c:dLbls>
          <c:dLblPos val="bestFit"/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noFill/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rgbClr val="88BFC6"/>
              </a:solidFill>
              <a:ln w="19050">
                <a:noFill/>
              </a:ln>
              <a:effectLst/>
            </c:spPr>
          </c:dPt>
          <c:dPt>
            <c:idx val="2"/>
            <c:bubble3D val="0"/>
            <c:spPr>
              <a:solidFill>
                <a:schemeClr val="bg1"/>
              </a:solidFill>
              <a:ln w="19050">
                <a:noFill/>
              </a:ln>
              <a:effectLst/>
            </c:spPr>
          </c:dPt>
          <c:dPt>
            <c:idx val="3"/>
            <c:bubble3D val="0"/>
            <c:spPr>
              <a:solidFill>
                <a:schemeClr val="accent4"/>
              </a:solidFill>
              <a:ln w="19050">
                <a:noFill/>
              </a:ln>
              <a:effectLst/>
            </c:spPr>
          </c:dPt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500</c:v>
                </c:pt>
                <c:pt idx="1">
                  <c:v>200</c:v>
                </c:pt>
                <c:pt idx="2">
                  <c:v>300</c:v>
                </c:pt>
                <c:pt idx="3">
                  <c:v>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9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noFill/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rgbClr val="F66E6F">
                  <a:alpha val="95000"/>
                </a:srgbClr>
              </a:solidFill>
              <a:ln w="19050">
                <a:noFill/>
              </a:ln>
              <a:effectLst/>
            </c:spPr>
          </c:dPt>
          <c:dPt>
            <c:idx val="2"/>
            <c:bubble3D val="0"/>
            <c:spPr>
              <a:solidFill>
                <a:schemeClr val="bg1"/>
              </a:solidFill>
              <a:ln w="19050">
                <a:noFill/>
              </a:ln>
              <a:effectLst/>
            </c:spPr>
          </c:dPt>
          <c:dPt>
            <c:idx val="3"/>
            <c:bubble3D val="0"/>
            <c:spPr>
              <a:solidFill>
                <a:schemeClr val="accent4"/>
              </a:solidFill>
              <a:ln w="19050">
                <a:noFill/>
              </a:ln>
              <a:effectLst/>
            </c:spPr>
          </c:dPt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500</c:v>
                </c:pt>
                <c:pt idx="1">
                  <c:v>300</c:v>
                </c:pt>
                <c:pt idx="2">
                  <c:v>200</c:v>
                </c:pt>
                <c:pt idx="3">
                  <c:v>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9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2102680281205575"/>
          <c:y val="5.6737588652482273E-3"/>
          <c:w val="0.46891094507663045"/>
          <c:h val="0.80679287429496849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rgbClr val="88BFC6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rgbClr val="E74A3C">
                  <a:alpha val="75000"/>
                </a:srgbClr>
              </a:solidFill>
              <a:ln w="19050">
                <a:solidFill>
                  <a:schemeClr val="lt1"/>
                </a:solidFill>
              </a:ln>
              <a:effectLst/>
            </c:spPr>
          </c:dPt>
          <c:dLbls>
            <c:dLbl>
              <c:idx val="0"/>
              <c:tx>
                <c:rich>
                  <a:bodyPr/>
                  <a:lstStyle/>
                  <a:p>
                    <a:r>
                      <a:rPr lang="en-US" altLang="zh-CN" dirty="0" smtClean="0"/>
                      <a:t>62</a:t>
                    </a:r>
                    <a:endParaRPr lang="en-US" altLang="zh-CN" dirty="0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tx>
                <c:rich>
                  <a:bodyPr/>
                  <a:lstStyle/>
                  <a:p>
                    <a:r>
                      <a:rPr lang="en-US" altLang="zh-CN" dirty="0" smtClean="0"/>
                      <a:t>38</a:t>
                    </a:r>
                    <a:endParaRPr lang="en-US" altLang="zh-CN" dirty="0"/>
                  </a:p>
                </c:rich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>
                  <a:defRPr lang="zh-CN" altLang="en-US" sz="2800" b="0" i="0" u="none" strike="noStrike" kern="1200" baseline="0">
                    <a:solidFill>
                      <a:schemeClr val="bg1"/>
                    </a:solidFill>
                    <a:latin typeface="方正正大黑简体" panose="02000000000000000000" pitchFamily="2" charset="-122"/>
                    <a:ea typeface="方正正大黑简体" panose="02000000000000000000" pitchFamily="2" charset="-122"/>
                    <a:cs typeface="+mn-cs"/>
                  </a:defRPr>
                </a:pPr>
                <a:endParaRPr lang="zh-CN"/>
              </a:p>
            </c:txPr>
            <c:dLblPos val="ctr"/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Sheet1!$A$2:$A$3</c:f>
              <c:strCache>
                <c:ptCount val="2"/>
                <c:pt idx="0">
                  <c:v>保证贷款</c:v>
                </c:pt>
                <c:pt idx="1">
                  <c:v>抵押贷款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1.35</c:v>
                </c:pt>
                <c:pt idx="1">
                  <c:v>0.79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20139123368915532"/>
          <c:y val="0.87606045212090422"/>
          <c:w val="0.52394156433854799"/>
          <c:h val="0.10781051562103124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800" b="0" i="0" u="none" strike="noStrike" kern="1200" baseline="0">
              <a:solidFill>
                <a:schemeClr val="bg1"/>
              </a:solidFill>
              <a:latin typeface="方正正大黑简体" panose="02000000000000000000" pitchFamily="2" charset="-122"/>
              <a:ea typeface="方正正大黑简体" panose="02000000000000000000" pitchFamily="2" charset="-122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withinLinear" id="19">
  <a:schemeClr val="accent6"/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32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FB309E5-EB2E-4EBC-A17F-CF816F506ABB}" type="datetimeFigureOut">
              <a:rPr lang="zh-CN" altLang="en-US" smtClean="0"/>
              <a:t>2015/11/18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F40024-0B77-4346-9E62-F504EBAA06F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578014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F40024-0B77-4346-9E62-F504EBAA06FA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711268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F40024-0B77-4346-9E62-F504EBAA06FA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529794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F40024-0B77-4346-9E62-F504EBAA06FA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747544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13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1735367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D6D731-FA24-48F9-A203-9F54DF086D7D}" type="datetimeFigureOut">
              <a:rPr lang="zh-CN" altLang="en-US" smtClean="0"/>
              <a:t>2015/11/18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1AA4A1-FE72-4402-8659-3F53886A9C8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81408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D6D731-FA24-48F9-A203-9F54DF086D7D}" type="datetimeFigureOut">
              <a:rPr lang="zh-CN" altLang="en-US" smtClean="0"/>
              <a:t>2015/11/18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1AA4A1-FE72-4402-8659-3F53886A9C8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91359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D6D731-FA24-48F9-A203-9F54DF086D7D}" type="datetimeFigureOut">
              <a:rPr lang="zh-CN" altLang="en-US" smtClean="0"/>
              <a:t>2015/11/18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1AA4A1-FE72-4402-8659-3F53886A9C8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898447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2015/11/18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79399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2015/11/18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033596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2015/11/18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964910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2015/11/18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2203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2015/11/18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826926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2015/11/18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829337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2015/11/18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68325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2015/11/18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85403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D6D731-FA24-48F9-A203-9F54DF086D7D}" type="datetimeFigureOut">
              <a:rPr lang="zh-CN" altLang="en-US" smtClean="0"/>
              <a:t>2015/11/18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1AA4A1-FE72-4402-8659-3F53886A9C8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827318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2015/11/18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68902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2015/11/18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35898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2015/11/18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46849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D6D731-FA24-48F9-A203-9F54DF086D7D}" type="datetimeFigureOut">
              <a:rPr lang="zh-CN" altLang="en-US" smtClean="0"/>
              <a:t>2015/11/18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1AA4A1-FE72-4402-8659-3F53886A9C8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33675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D6D731-FA24-48F9-A203-9F54DF086D7D}" type="datetimeFigureOut">
              <a:rPr lang="zh-CN" altLang="en-US" smtClean="0"/>
              <a:t>2015/11/18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1AA4A1-FE72-4402-8659-3F53886A9C8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67416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D6D731-FA24-48F9-A203-9F54DF086D7D}" type="datetimeFigureOut">
              <a:rPr lang="zh-CN" altLang="en-US" smtClean="0"/>
              <a:t>2015/11/18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1AA4A1-FE72-4402-8659-3F53886A9C8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89983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D6D731-FA24-48F9-A203-9F54DF086D7D}" type="datetimeFigureOut">
              <a:rPr lang="zh-CN" altLang="en-US" smtClean="0"/>
              <a:t>2015/11/18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1AA4A1-FE72-4402-8659-3F53886A9C8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82089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D6D731-FA24-48F9-A203-9F54DF086D7D}" type="datetimeFigureOut">
              <a:rPr lang="zh-CN" altLang="en-US" smtClean="0"/>
              <a:t>2015/11/18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1AA4A1-FE72-4402-8659-3F53886A9C8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2971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D6D731-FA24-48F9-A203-9F54DF086D7D}" type="datetimeFigureOut">
              <a:rPr lang="zh-CN" altLang="en-US" smtClean="0"/>
              <a:t>2015/11/18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1AA4A1-FE72-4402-8659-3F53886A9C8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206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D6D731-FA24-48F9-A203-9F54DF086D7D}" type="datetimeFigureOut">
              <a:rPr lang="zh-CN" altLang="en-US" smtClean="0"/>
              <a:t>2015/11/18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1AA4A1-FE72-4402-8659-3F53886A9C8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3224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D6D731-FA24-48F9-A203-9F54DF086D7D}" type="datetimeFigureOut">
              <a:rPr lang="zh-CN" altLang="en-US" smtClean="0"/>
              <a:t>2015/11/18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1AA4A1-FE72-4402-8659-3F53886A9C8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95920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2015/11/18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58313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chart" Target="../charts/char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chart" Target="../charts/char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0"/>
            <a:ext cx="12192000" cy="6857999"/>
          </a:xfrm>
          <a:prstGeom prst="rect">
            <a:avLst/>
          </a:prstGeom>
          <a:solidFill>
            <a:schemeClr val="tx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28006" y="722755"/>
            <a:ext cx="301148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 smtClean="0">
                <a:blipFill>
                  <a:blip r:embed="rId2"/>
                  <a:stretch>
                    <a:fillRect/>
                  </a:stretch>
                </a:blip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LOGO</a:t>
            </a:r>
            <a:endParaRPr lang="zh-CN" altLang="en-US" sz="4400" dirty="0">
              <a:blipFill>
                <a:blip r:embed="rId2"/>
                <a:stretch>
                  <a:fillRect/>
                </a:stretch>
              </a:blipFill>
              <a:latin typeface="方正正大黑简体" panose="02000000000000000000" pitchFamily="2" charset="-122"/>
              <a:ea typeface="方正正大黑简体" panose="02000000000000000000" pitchFamily="2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8891618" y="5559377"/>
            <a:ext cx="2409812" cy="523220"/>
            <a:chOff x="7469499" y="5399278"/>
            <a:chExt cx="2409812" cy="523220"/>
          </a:xfrm>
        </p:grpSpPr>
        <p:sp>
          <p:nvSpPr>
            <p:cNvPr id="10" name="文本框 9"/>
            <p:cNvSpPr txBox="1"/>
            <p:nvPr/>
          </p:nvSpPr>
          <p:spPr>
            <a:xfrm>
              <a:off x="8266885" y="5399278"/>
              <a:ext cx="161242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dirty="0" smtClean="0">
                  <a:blipFill dpi="0" rotWithShape="1">
                    <a:blip r:embed="rId2"/>
                    <a:srcRect/>
                    <a:stretch>
                      <a:fillRect/>
                    </a:stretch>
                  </a:blipFill>
                  <a:latin typeface="方正正大黑简体" panose="02000000000000000000" pitchFamily="2" charset="-122"/>
                  <a:ea typeface="方正正大黑简体" panose="02000000000000000000" pitchFamily="2" charset="-122"/>
                </a:rPr>
                <a:t>赵乾孙礼</a:t>
              </a:r>
              <a:endParaRPr lang="zh-CN" altLang="en-US" sz="2800" dirty="0">
                <a:blipFill dpi="0" rotWithShape="1">
                  <a:blip r:embed="rId2"/>
                  <a:srcRect/>
                  <a:stretch>
                    <a:fillRect/>
                  </a:stretch>
                </a:blipFill>
                <a:latin typeface="方正正大黑简体" panose="02000000000000000000" pitchFamily="2" charset="-122"/>
                <a:ea typeface="方正正大黑简体" panose="02000000000000000000" pitchFamily="2" charset="-122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7469499" y="5399278"/>
              <a:ext cx="80653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2800" dirty="0" smtClean="0">
                  <a:blipFill dpi="0" rotWithShape="1">
                    <a:blip r:embed="rId2"/>
                    <a:srcRect/>
                    <a:stretch>
                      <a:fillRect/>
                    </a:stretch>
                  </a:blipFill>
                  <a:latin typeface="方正正大黑简体" panose="02000000000000000000" pitchFamily="2" charset="-122"/>
                  <a:ea typeface="方正正大黑简体" panose="02000000000000000000" pitchFamily="2" charset="-122"/>
                </a:rPr>
                <a:t>By</a:t>
              </a:r>
              <a:endParaRPr lang="zh-CN" altLang="en-US" sz="2800" dirty="0">
                <a:blipFill dpi="0" rotWithShape="1">
                  <a:blip r:embed="rId2"/>
                  <a:srcRect/>
                  <a:stretch>
                    <a:fillRect/>
                  </a:stretch>
                </a:blipFill>
                <a:latin typeface="方正正大黑简体" panose="02000000000000000000" pitchFamily="2" charset="-122"/>
                <a:ea typeface="方正正大黑简体" panose="02000000000000000000" pitchFamily="2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813926" y="2868798"/>
            <a:ext cx="868129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0" dirty="0" smtClean="0">
                <a:blipFill>
                  <a:blip r:embed="rId2"/>
                  <a:stretch>
                    <a:fillRect/>
                  </a:stretch>
                </a:blip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银行</a:t>
            </a:r>
            <a:r>
              <a:rPr lang="en-US" altLang="zh-CN" sz="8000" dirty="0" smtClean="0">
                <a:blipFill>
                  <a:blip r:embed="rId2"/>
                  <a:stretch>
                    <a:fillRect/>
                  </a:stretch>
                </a:blip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/</a:t>
            </a:r>
            <a:r>
              <a:rPr lang="zh-CN" altLang="en-US" sz="8000" dirty="0" smtClean="0">
                <a:blipFill>
                  <a:blip r:embed="rId2"/>
                  <a:stretch>
                    <a:fillRect/>
                  </a:stretch>
                </a:blip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信贷 </a:t>
            </a:r>
            <a:r>
              <a:rPr lang="en-US" altLang="zh-CN" sz="8000" dirty="0" smtClean="0">
                <a:blipFill>
                  <a:blip r:embed="rId2"/>
                  <a:stretch>
                    <a:fillRect/>
                  </a:stretch>
                </a:blip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/</a:t>
            </a:r>
            <a:r>
              <a:rPr lang="zh-CN" altLang="en-US" sz="8000" dirty="0" smtClean="0">
                <a:blipFill>
                  <a:blip r:embed="rId2"/>
                  <a:stretch>
                    <a:fillRect/>
                  </a:stretch>
                </a:blip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金融</a:t>
            </a:r>
            <a:endParaRPr lang="zh-CN" altLang="en-US" sz="8000" dirty="0">
              <a:blipFill>
                <a:blip r:embed="rId2"/>
                <a:stretch>
                  <a:fillRect/>
                </a:stretch>
              </a:blipFill>
              <a:latin typeface="方正正大黑简体" panose="02000000000000000000" pitchFamily="2" charset="-122"/>
              <a:ea typeface="方正正大黑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703407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94427" y="348160"/>
            <a:ext cx="295465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dirty="0" smtClean="0">
                <a:solidFill>
                  <a:schemeClr val="bg1"/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流程管理</a:t>
            </a:r>
            <a:endParaRPr lang="zh-CN" altLang="en-US" sz="5400" dirty="0">
              <a:solidFill>
                <a:schemeClr val="bg1"/>
              </a:solidFill>
              <a:latin typeface="方正正大黑简体" panose="02000000000000000000" pitchFamily="2" charset="-122"/>
              <a:ea typeface="方正正大黑简体" panose="02000000000000000000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>
            <a:duotone>
              <a:schemeClr val="accent2">
                <a:shade val="45000"/>
                <a:satMod val="135000"/>
              </a:schemeClr>
              <a:prstClr val="white"/>
            </a:duotone>
          </a:blip>
          <a:srcRect l="26743" t="14797" r="27019" b="36640"/>
          <a:stretch/>
        </p:blipFill>
        <p:spPr>
          <a:xfrm>
            <a:off x="3427863" y="1267383"/>
            <a:ext cx="5336275" cy="5349922"/>
          </a:xfrm>
          <a:prstGeom prst="rect">
            <a:avLst/>
          </a:prstGeom>
        </p:spPr>
      </p:pic>
      <p:sp useBgFill="1">
        <p:nvSpPr>
          <p:cNvPr id="15" name="矩形 14"/>
          <p:cNvSpPr/>
          <p:nvPr/>
        </p:nvSpPr>
        <p:spPr>
          <a:xfrm>
            <a:off x="486932" y="3526845"/>
            <a:ext cx="11218136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zh-CN" sz="4800" dirty="0" smtClean="0">
                <a:solidFill>
                  <a:srgbClr val="88BFC6"/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前</a:t>
            </a:r>
            <a:r>
              <a:rPr lang="en-US" altLang="zh-CN" sz="4800" dirty="0" smtClean="0">
                <a:solidFill>
                  <a:srgbClr val="88BFC6"/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:</a:t>
            </a:r>
            <a:r>
              <a:rPr lang="zh-CN" altLang="zh-CN" sz="4800" dirty="0" smtClean="0">
                <a:solidFill>
                  <a:srgbClr val="88BFC6"/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信息查询</a:t>
            </a:r>
            <a:r>
              <a:rPr lang="zh-CN" altLang="en-US" sz="4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→</a:t>
            </a:r>
            <a:r>
              <a:rPr lang="zh-CN" altLang="zh-CN" sz="4800" dirty="0" smtClean="0">
                <a:solidFill>
                  <a:srgbClr val="9ACA5B"/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中</a:t>
            </a:r>
            <a:r>
              <a:rPr lang="en-US" altLang="zh-CN" sz="4800" dirty="0" smtClean="0">
                <a:solidFill>
                  <a:srgbClr val="9ACA5B"/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:</a:t>
            </a:r>
            <a:r>
              <a:rPr lang="zh-CN" altLang="zh-CN" sz="4800" dirty="0" smtClean="0">
                <a:solidFill>
                  <a:srgbClr val="9ACA5B"/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资料齐全</a:t>
            </a:r>
            <a:r>
              <a:rPr lang="zh-CN" altLang="en-US" sz="4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→</a:t>
            </a:r>
            <a:r>
              <a:rPr lang="zh-CN" altLang="zh-CN" sz="4800" dirty="0" smtClean="0">
                <a:solidFill>
                  <a:srgbClr val="FD6F6F"/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后</a:t>
            </a:r>
            <a:r>
              <a:rPr lang="en-US" altLang="zh-CN" sz="4800" dirty="0" smtClean="0">
                <a:solidFill>
                  <a:srgbClr val="FD6F6F"/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:</a:t>
            </a:r>
            <a:r>
              <a:rPr lang="zh-CN" altLang="zh-CN" sz="4800" dirty="0" smtClean="0">
                <a:solidFill>
                  <a:srgbClr val="FD6F6F"/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走访</a:t>
            </a:r>
            <a:r>
              <a:rPr lang="zh-CN" altLang="zh-CN" sz="4800" dirty="0">
                <a:solidFill>
                  <a:srgbClr val="FD6F6F"/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回馈</a:t>
            </a:r>
            <a:endParaRPr lang="zh-CN" altLang="en-US" sz="4800" dirty="0">
              <a:solidFill>
                <a:srgbClr val="FD6F6F"/>
              </a:solidFill>
              <a:latin typeface="方正正大黑简体" panose="02000000000000000000" pitchFamily="2" charset="-122"/>
              <a:ea typeface="方正正大黑简体" panose="02000000000000000000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86932" y="3508522"/>
            <a:ext cx="11218136" cy="830997"/>
          </a:xfrm>
          <a:prstGeom prst="rect">
            <a:avLst/>
          </a:prstGeom>
          <a:solidFill>
            <a:schemeClr val="bg1">
              <a:alpha val="50000"/>
            </a:schemeClr>
          </a:solidFill>
        </p:spPr>
        <p:txBody>
          <a:bodyPr wrap="none">
            <a:spAutoFit/>
          </a:bodyPr>
          <a:lstStyle/>
          <a:p>
            <a:pPr algn="ctr"/>
            <a:r>
              <a:rPr lang="zh-CN" altLang="zh-CN" sz="4800" dirty="0" smtClean="0">
                <a:solidFill>
                  <a:srgbClr val="88BFC6"/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前</a:t>
            </a:r>
            <a:r>
              <a:rPr lang="en-US" altLang="zh-CN" sz="4800" dirty="0" smtClean="0">
                <a:solidFill>
                  <a:srgbClr val="88BFC6"/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:</a:t>
            </a:r>
            <a:r>
              <a:rPr lang="zh-CN" altLang="zh-CN" sz="4800" dirty="0" smtClean="0">
                <a:solidFill>
                  <a:srgbClr val="88BFC6"/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信息查询</a:t>
            </a:r>
            <a:r>
              <a:rPr lang="zh-CN" altLang="en-US" sz="4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→</a:t>
            </a:r>
            <a:r>
              <a:rPr lang="zh-CN" altLang="zh-CN" sz="4800" dirty="0" smtClean="0">
                <a:solidFill>
                  <a:srgbClr val="9ACA5B"/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中</a:t>
            </a:r>
            <a:r>
              <a:rPr lang="en-US" altLang="zh-CN" sz="4800" dirty="0" smtClean="0">
                <a:solidFill>
                  <a:srgbClr val="9ACA5B"/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:</a:t>
            </a:r>
            <a:r>
              <a:rPr lang="zh-CN" altLang="zh-CN" sz="4800" dirty="0" smtClean="0">
                <a:solidFill>
                  <a:srgbClr val="9ACA5B"/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资料齐全</a:t>
            </a:r>
            <a:r>
              <a:rPr lang="zh-CN" altLang="en-US" sz="4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→</a:t>
            </a:r>
            <a:r>
              <a:rPr lang="zh-CN" altLang="zh-CN" sz="4800" dirty="0" smtClean="0">
                <a:solidFill>
                  <a:srgbClr val="FD6F6F"/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后</a:t>
            </a:r>
            <a:r>
              <a:rPr lang="en-US" altLang="zh-CN" sz="4800" dirty="0" smtClean="0">
                <a:solidFill>
                  <a:srgbClr val="FD6F6F"/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:</a:t>
            </a:r>
            <a:r>
              <a:rPr lang="zh-CN" altLang="zh-CN" sz="4800" dirty="0" smtClean="0">
                <a:solidFill>
                  <a:srgbClr val="FD6F6F"/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走访</a:t>
            </a:r>
            <a:r>
              <a:rPr lang="zh-CN" altLang="zh-CN" sz="4800" dirty="0">
                <a:solidFill>
                  <a:srgbClr val="FD6F6F"/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回馈</a:t>
            </a:r>
            <a:endParaRPr lang="zh-CN" altLang="en-US" sz="4800" dirty="0">
              <a:solidFill>
                <a:srgbClr val="FD6F6F"/>
              </a:solidFill>
              <a:latin typeface="方正正大黑简体" panose="02000000000000000000" pitchFamily="2" charset="-122"/>
              <a:ea typeface="方正正大黑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040773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84666" y="516722"/>
            <a:ext cx="264687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 smtClean="0">
                <a:solidFill>
                  <a:schemeClr val="bg1"/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人才培养</a:t>
            </a:r>
            <a:endParaRPr lang="zh-CN" altLang="en-US" sz="4800" dirty="0">
              <a:solidFill>
                <a:schemeClr val="bg1"/>
              </a:solidFill>
              <a:latin typeface="方正正大黑简体" panose="02000000000000000000" pitchFamily="2" charset="-122"/>
              <a:ea typeface="方正正大黑简体" panose="02000000000000000000" pitchFamily="2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4907375" y="2328880"/>
            <a:ext cx="2608109" cy="3404413"/>
            <a:chOff x="5063254" y="2464948"/>
            <a:chExt cx="2608109" cy="3404413"/>
          </a:xfrm>
        </p:grpSpPr>
        <p:sp>
          <p:nvSpPr>
            <p:cNvPr id="7" name="文本框 6"/>
            <p:cNvSpPr txBox="1"/>
            <p:nvPr/>
          </p:nvSpPr>
          <p:spPr>
            <a:xfrm>
              <a:off x="5460297" y="2464948"/>
              <a:ext cx="181402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 smtClean="0">
                  <a:solidFill>
                    <a:schemeClr val="bg1"/>
                  </a:solidFill>
                  <a:latin typeface="方正正大黑简体" panose="02000000000000000000" pitchFamily="2" charset="-122"/>
                  <a:ea typeface="方正正大黑简体" panose="02000000000000000000" pitchFamily="2" charset="-122"/>
                </a:rPr>
                <a:t>激励机制</a:t>
              </a:r>
              <a:endParaRPr lang="zh-CN" altLang="en-US" sz="3200" dirty="0">
                <a:solidFill>
                  <a:schemeClr val="bg1"/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endParaRPr>
            </a:p>
          </p:txBody>
        </p:sp>
        <p:grpSp>
          <p:nvGrpSpPr>
            <p:cNvPr id="17" name="组合 16"/>
            <p:cNvGrpSpPr/>
            <p:nvPr/>
          </p:nvGrpSpPr>
          <p:grpSpPr>
            <a:xfrm>
              <a:off x="5063254" y="3261252"/>
              <a:ext cx="2608109" cy="2608109"/>
              <a:chOff x="5063254" y="3261252"/>
              <a:chExt cx="2608109" cy="2608109"/>
            </a:xfrm>
          </p:grpSpPr>
          <p:sp>
            <p:nvSpPr>
              <p:cNvPr id="14" name="椭圆 13"/>
              <p:cNvSpPr/>
              <p:nvPr/>
            </p:nvSpPr>
            <p:spPr>
              <a:xfrm>
                <a:off x="5063254" y="3261252"/>
                <a:ext cx="2608109" cy="2608109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3" name="图片 2"/>
              <p:cNvPicPr>
                <a:picLocks noChangeAspect="1"/>
              </p:cNvPicPr>
              <p:nvPr/>
            </p:nvPicPr>
            <p:blipFill>
              <a:blip r:embed="rId2">
                <a:duotone>
                  <a:schemeClr val="accent4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571974" y="3693004"/>
                <a:ext cx="1590668" cy="1744604"/>
              </a:xfrm>
              <a:prstGeom prst="rect">
                <a:avLst/>
              </a:prstGeom>
            </p:spPr>
          </p:pic>
        </p:grpSp>
      </p:grpSp>
      <p:grpSp>
        <p:nvGrpSpPr>
          <p:cNvPr id="16" name="组合 15"/>
          <p:cNvGrpSpPr/>
          <p:nvPr/>
        </p:nvGrpSpPr>
        <p:grpSpPr>
          <a:xfrm>
            <a:off x="8872617" y="2290780"/>
            <a:ext cx="2608109" cy="3480612"/>
            <a:chOff x="8872617" y="2464949"/>
            <a:chExt cx="2608109" cy="3480612"/>
          </a:xfrm>
        </p:grpSpPr>
        <p:sp>
          <p:nvSpPr>
            <p:cNvPr id="8" name="文本框 7"/>
            <p:cNvSpPr txBox="1"/>
            <p:nvPr/>
          </p:nvSpPr>
          <p:spPr>
            <a:xfrm>
              <a:off x="9269660" y="2464949"/>
              <a:ext cx="181402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 smtClean="0">
                  <a:solidFill>
                    <a:schemeClr val="bg1"/>
                  </a:solidFill>
                  <a:latin typeface="方正正大黑简体" panose="02000000000000000000" pitchFamily="2" charset="-122"/>
                  <a:ea typeface="方正正大黑简体" panose="02000000000000000000" pitchFamily="2" charset="-122"/>
                </a:rPr>
                <a:t>鼓励自学</a:t>
              </a:r>
              <a:endParaRPr lang="zh-CN" altLang="en-US" sz="3200" dirty="0">
                <a:solidFill>
                  <a:schemeClr val="bg1"/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endParaRPr>
            </a:p>
          </p:txBody>
        </p:sp>
        <p:grpSp>
          <p:nvGrpSpPr>
            <p:cNvPr id="15" name="组合 14"/>
            <p:cNvGrpSpPr/>
            <p:nvPr/>
          </p:nvGrpSpPr>
          <p:grpSpPr>
            <a:xfrm>
              <a:off x="8872617" y="3337452"/>
              <a:ext cx="2608109" cy="2608109"/>
              <a:chOff x="8872617" y="3337452"/>
              <a:chExt cx="2608109" cy="2608109"/>
            </a:xfrm>
          </p:grpSpPr>
          <p:sp>
            <p:nvSpPr>
              <p:cNvPr id="10" name="椭圆 9"/>
              <p:cNvSpPr/>
              <p:nvPr/>
            </p:nvSpPr>
            <p:spPr>
              <a:xfrm>
                <a:off x="8872617" y="3337452"/>
                <a:ext cx="2608109" cy="2608109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5" name="图片 4"/>
              <p:cNvPicPr>
                <a:picLocks noChangeAspect="1"/>
              </p:cNvPicPr>
              <p:nvPr/>
            </p:nvPicPr>
            <p:blipFill>
              <a:blip r:embed="rId3">
                <a:duotone>
                  <a:schemeClr val="accent6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419770" y="3745840"/>
                <a:ext cx="1513802" cy="1791332"/>
              </a:xfrm>
              <a:prstGeom prst="rect">
                <a:avLst/>
              </a:prstGeom>
            </p:spPr>
          </p:pic>
        </p:grpSp>
      </p:grpSp>
      <p:grpSp>
        <p:nvGrpSpPr>
          <p:cNvPr id="20" name="组合 19"/>
          <p:cNvGrpSpPr/>
          <p:nvPr/>
        </p:nvGrpSpPr>
        <p:grpSpPr>
          <a:xfrm>
            <a:off x="942133" y="2328880"/>
            <a:ext cx="2608109" cy="3404413"/>
            <a:chOff x="942133" y="2464948"/>
            <a:chExt cx="2608109" cy="3404413"/>
          </a:xfrm>
        </p:grpSpPr>
        <p:sp>
          <p:nvSpPr>
            <p:cNvPr id="6" name="文本框 5"/>
            <p:cNvSpPr txBox="1"/>
            <p:nvPr/>
          </p:nvSpPr>
          <p:spPr>
            <a:xfrm>
              <a:off x="1339176" y="2464948"/>
              <a:ext cx="181402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 smtClean="0">
                  <a:solidFill>
                    <a:schemeClr val="bg1"/>
                  </a:solidFill>
                  <a:latin typeface="方正正大黑简体" panose="02000000000000000000" pitchFamily="2" charset="-122"/>
                  <a:ea typeface="方正正大黑简体" panose="02000000000000000000" pitchFamily="2" charset="-122"/>
                </a:rPr>
                <a:t>加强培训</a:t>
              </a:r>
              <a:endParaRPr lang="zh-CN" altLang="en-US" sz="3200" dirty="0">
                <a:solidFill>
                  <a:schemeClr val="bg1"/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endParaRPr>
            </a:p>
          </p:txBody>
        </p:sp>
        <p:grpSp>
          <p:nvGrpSpPr>
            <p:cNvPr id="19" name="组合 18"/>
            <p:cNvGrpSpPr/>
            <p:nvPr/>
          </p:nvGrpSpPr>
          <p:grpSpPr>
            <a:xfrm>
              <a:off x="942133" y="3261252"/>
              <a:ext cx="2608109" cy="2608109"/>
              <a:chOff x="942133" y="3261252"/>
              <a:chExt cx="2608109" cy="2608109"/>
            </a:xfrm>
          </p:grpSpPr>
          <p:sp>
            <p:nvSpPr>
              <p:cNvPr id="13" name="椭圆 12"/>
              <p:cNvSpPr>
                <a:spLocks noChangeAspect="1"/>
              </p:cNvSpPr>
              <p:nvPr/>
            </p:nvSpPr>
            <p:spPr>
              <a:xfrm>
                <a:off x="942133" y="3261252"/>
                <a:ext cx="2608109" cy="2608109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4" name="图片 3"/>
              <p:cNvPicPr>
                <a:picLocks noChangeAspect="1"/>
              </p:cNvPicPr>
              <p:nvPr/>
            </p:nvPicPr>
            <p:blipFill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364187" y="3753866"/>
                <a:ext cx="1764000" cy="1622880"/>
              </a:xfrm>
              <a:prstGeom prst="rect">
                <a:avLst/>
              </a:prstGeom>
            </p:spPr>
          </p:pic>
        </p:grpSp>
      </p:grpSp>
    </p:spTree>
    <p:extLst>
      <p:ext uri="{BB962C8B-B14F-4D97-AF65-F5344CB8AC3E}">
        <p14:creationId xmlns:p14="http://schemas.microsoft.com/office/powerpoint/2010/main" val="42892775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0"/>
            <a:ext cx="12192000" cy="6857999"/>
          </a:xfrm>
          <a:prstGeom prst="rect">
            <a:avLst/>
          </a:prstGeom>
          <a:solidFill>
            <a:schemeClr val="tx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2" name="文本框 1"/>
          <p:cNvSpPr txBox="1">
            <a:spLocks noChangeAspect="1"/>
          </p:cNvSpPr>
          <p:nvPr/>
        </p:nvSpPr>
        <p:spPr>
          <a:xfrm rot="10800000" flipV="1">
            <a:off x="3130887" y="2644171"/>
            <a:ext cx="593022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9600" dirty="0" smtClean="0">
                <a:blipFill>
                  <a:blip r:embed="rId2"/>
                  <a:stretch>
                    <a:fillRect/>
                  </a:stretch>
                </a:blip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谢谢聆听</a:t>
            </a:r>
            <a:endParaRPr lang="zh-CN" altLang="en-US" sz="9600" dirty="0">
              <a:blipFill>
                <a:blip r:embed="rId2"/>
                <a:stretch>
                  <a:fillRect/>
                </a:stretch>
              </a:blipFill>
              <a:latin typeface="方正正大黑简体" panose="02000000000000000000" pitchFamily="2" charset="-122"/>
              <a:ea typeface="方正正大黑简体" panose="02000000000000000000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468750" y="5052806"/>
            <a:ext cx="246310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blipFill>
                  <a:blip r:embed="rId2"/>
                  <a:stretch>
                    <a:fillRect/>
                  </a:stretch>
                </a:blip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2015.7.16</a:t>
            </a:r>
            <a:endParaRPr lang="zh-CN" altLang="en-US" sz="3200" dirty="0">
              <a:blipFill>
                <a:blip r:embed="rId2"/>
                <a:stretch>
                  <a:fillRect/>
                </a:stretch>
              </a:blipFill>
              <a:latin typeface="方正正大黑简体" panose="02000000000000000000" pitchFamily="2" charset="-122"/>
              <a:ea typeface="方正正大黑简体" panose="02000000000000000000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77805" y="527922"/>
            <a:ext cx="30114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dirty="0" smtClean="0">
                <a:blipFill>
                  <a:blip r:embed="rId2"/>
                  <a:stretch>
                    <a:fillRect/>
                  </a:stretch>
                </a:blip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LOGO</a:t>
            </a:r>
            <a:endParaRPr lang="zh-CN" altLang="en-US" sz="4800" dirty="0">
              <a:blipFill>
                <a:blip r:embed="rId2"/>
                <a:stretch>
                  <a:fillRect/>
                </a:stretch>
              </a:blipFill>
              <a:latin typeface="方正正大黑简体" panose="02000000000000000000" pitchFamily="2" charset="-122"/>
              <a:ea typeface="方正正大黑简体" panose="02000000000000000000" pitchFamily="2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8388818" y="5637581"/>
            <a:ext cx="2440055" cy="523220"/>
            <a:chOff x="7469499" y="5399278"/>
            <a:chExt cx="2440055" cy="523220"/>
          </a:xfrm>
        </p:grpSpPr>
        <p:sp>
          <p:nvSpPr>
            <p:cNvPr id="6" name="文本框 5"/>
            <p:cNvSpPr txBox="1"/>
            <p:nvPr/>
          </p:nvSpPr>
          <p:spPr>
            <a:xfrm>
              <a:off x="8297128" y="5399278"/>
              <a:ext cx="161242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dirty="0" smtClean="0">
                  <a:blipFill>
                    <a:blip r:embed="rId2"/>
                    <a:stretch>
                      <a:fillRect/>
                    </a:stretch>
                  </a:blipFill>
                  <a:latin typeface="方正正大黑简体" panose="02000000000000000000" pitchFamily="2" charset="-122"/>
                  <a:ea typeface="方正正大黑简体" panose="02000000000000000000" pitchFamily="2" charset="-122"/>
                </a:rPr>
                <a:t>赵乾孙礼</a:t>
              </a:r>
              <a:endParaRPr lang="zh-CN" altLang="en-US" sz="2800" dirty="0">
                <a:blipFill>
                  <a:blip r:embed="rId2"/>
                  <a:stretch>
                    <a:fillRect/>
                  </a:stretch>
                </a:blipFill>
                <a:latin typeface="方正正大黑简体" panose="02000000000000000000" pitchFamily="2" charset="-122"/>
                <a:ea typeface="方正正大黑简体" panose="02000000000000000000" pitchFamily="2" charset="-122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7469499" y="5399278"/>
              <a:ext cx="80653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2800" dirty="0" smtClean="0">
                  <a:blipFill>
                    <a:blip r:embed="rId2"/>
                    <a:stretch>
                      <a:fillRect/>
                    </a:stretch>
                  </a:blipFill>
                  <a:latin typeface="方正正大黑简体" panose="02000000000000000000" pitchFamily="2" charset="-122"/>
                  <a:ea typeface="方正正大黑简体" panose="02000000000000000000" pitchFamily="2" charset="-122"/>
                </a:rPr>
                <a:t>By</a:t>
              </a:r>
              <a:endParaRPr lang="zh-CN" altLang="en-US" sz="2800" dirty="0">
                <a:blipFill>
                  <a:blip r:embed="rId2"/>
                  <a:stretch>
                    <a:fillRect/>
                  </a:stretch>
                </a:blipFill>
                <a:latin typeface="方正正大黑简体" panose="02000000000000000000" pitchFamily="2" charset="-122"/>
                <a:ea typeface="方正正大黑简体" panose="02000000000000000000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131065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1566672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6036860" y="2329163"/>
            <a:ext cx="6155140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500" dirty="0" smtClean="0">
                <a:solidFill>
                  <a:schemeClr val="bg1"/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经营情况</a:t>
            </a:r>
            <a:endParaRPr lang="zh-CN" altLang="en-US" sz="11500" dirty="0">
              <a:solidFill>
                <a:schemeClr val="bg1"/>
              </a:solidFill>
              <a:latin typeface="方正正大黑简体" panose="02000000000000000000" pitchFamily="2" charset="-122"/>
              <a:ea typeface="方正正大黑简体" panose="02000000000000000000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-766689" y="-1181100"/>
            <a:ext cx="1528689" cy="110811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1400" dirty="0">
                <a:solidFill>
                  <a:schemeClr val="bg1"/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1</a:t>
            </a:r>
            <a:endParaRPr lang="zh-CN" altLang="en-US" sz="71400" dirty="0">
              <a:solidFill>
                <a:schemeClr val="bg1"/>
              </a:solidFill>
              <a:latin typeface="方正正大黑简体" panose="02000000000000000000" pitchFamily="2" charset="-122"/>
              <a:ea typeface="方正正大黑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802153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图表 7"/>
          <p:cNvGraphicFramePr/>
          <p:nvPr>
            <p:extLst>
              <p:ext uri="{D42A27DB-BD31-4B8C-83A1-F6EECF244321}">
                <p14:modId xmlns:p14="http://schemas.microsoft.com/office/powerpoint/2010/main" val="1984015130"/>
              </p:ext>
            </p:extLst>
          </p:nvPr>
        </p:nvGraphicFramePr>
        <p:xfrm>
          <a:off x="288472" y="2488710"/>
          <a:ext cx="11468100" cy="63396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" name="矩形 2"/>
          <p:cNvSpPr/>
          <p:nvPr/>
        </p:nvSpPr>
        <p:spPr>
          <a:xfrm>
            <a:off x="4816104" y="431402"/>
            <a:ext cx="2646878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200" dirty="0" smtClean="0">
                <a:solidFill>
                  <a:schemeClr val="bg1"/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客户累计咨询</a:t>
            </a:r>
            <a:endParaRPr lang="en-US" altLang="zh-CN" sz="3200" dirty="0" smtClean="0">
              <a:solidFill>
                <a:schemeClr val="bg1"/>
              </a:solidFill>
              <a:latin typeface="方正正大黑简体" panose="02000000000000000000" pitchFamily="2" charset="-122"/>
              <a:ea typeface="方正正大黑简体" panose="02000000000000000000" pitchFamily="2" charset="-122"/>
            </a:endParaRPr>
          </a:p>
          <a:p>
            <a:pPr algn="ctr"/>
            <a:r>
              <a:rPr lang="en-US" altLang="zh-CN" sz="4000" dirty="0" smtClean="0">
                <a:solidFill>
                  <a:srgbClr val="FD6F6F"/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888</a:t>
            </a:r>
            <a:r>
              <a:rPr lang="zh-CN" altLang="en-US" sz="4000" dirty="0" smtClean="0">
                <a:solidFill>
                  <a:schemeClr val="bg1"/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次</a:t>
            </a:r>
            <a:endParaRPr lang="en-US" altLang="zh-CN" sz="3200" dirty="0" smtClean="0">
              <a:solidFill>
                <a:schemeClr val="bg1"/>
              </a:solidFill>
              <a:latin typeface="方正正大黑简体" panose="02000000000000000000" pitchFamily="2" charset="-122"/>
              <a:ea typeface="方正正大黑简体" panose="02000000000000000000" pitchFamily="2" charset="-122"/>
            </a:endParaRPr>
          </a:p>
        </p:txBody>
      </p:sp>
      <p:cxnSp>
        <p:nvCxnSpPr>
          <p:cNvPr id="9" name="直接连接符 8"/>
          <p:cNvCxnSpPr>
            <a:cxnSpLocks noChangeAspect="1"/>
          </p:cNvCxnSpPr>
          <p:nvPr/>
        </p:nvCxnSpPr>
        <p:spPr>
          <a:xfrm>
            <a:off x="1105821" y="4985175"/>
            <a:ext cx="9786669" cy="0"/>
          </a:xfrm>
          <a:prstGeom prst="line">
            <a:avLst/>
          </a:prstGeom>
          <a:ln w="28575">
            <a:solidFill>
              <a:schemeClr val="bg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本框 6"/>
          <p:cNvSpPr txBox="1"/>
          <p:nvPr/>
        </p:nvSpPr>
        <p:spPr>
          <a:xfrm>
            <a:off x="269131" y="260636"/>
            <a:ext cx="301148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 smtClean="0">
                <a:solidFill>
                  <a:schemeClr val="bg1"/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经营指标</a:t>
            </a:r>
            <a:endParaRPr lang="zh-CN" altLang="en-US" sz="5400" dirty="0">
              <a:solidFill>
                <a:schemeClr val="bg1"/>
              </a:solidFill>
              <a:latin typeface="方正正大黑简体" panose="02000000000000000000" pitchFamily="2" charset="-122"/>
              <a:ea typeface="方正正大黑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46449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545494" y="410267"/>
            <a:ext cx="2986715" cy="1323439"/>
          </a:xfrm>
          <a:prstGeom prst="rect">
            <a:avLst/>
          </a:prstGeom>
          <a:ln>
            <a:noFill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3200" dirty="0" smtClean="0">
                <a:solidFill>
                  <a:schemeClr val="bg1"/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发放贷款</a:t>
            </a:r>
            <a:r>
              <a:rPr lang="en-US" altLang="zh-CN" sz="4000" dirty="0" smtClean="0">
                <a:solidFill>
                  <a:srgbClr val="FD6F6F"/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88</a:t>
            </a:r>
            <a:r>
              <a:rPr lang="zh-CN" altLang="en-US" sz="3200" dirty="0" smtClean="0">
                <a:solidFill>
                  <a:schemeClr val="bg1"/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笔</a:t>
            </a:r>
            <a:endParaRPr lang="en-US" altLang="zh-CN" sz="3200" dirty="0" smtClean="0">
              <a:solidFill>
                <a:schemeClr val="bg1"/>
              </a:solidFill>
              <a:latin typeface="方正正大黑简体" panose="02000000000000000000" pitchFamily="2" charset="-122"/>
              <a:ea typeface="方正正大黑简体" panose="02000000000000000000" pitchFamily="2" charset="-122"/>
            </a:endParaRPr>
          </a:p>
          <a:p>
            <a:pPr algn="ctr"/>
            <a:r>
              <a:rPr lang="zh-CN" altLang="en-US" sz="3200" dirty="0" smtClean="0">
                <a:solidFill>
                  <a:schemeClr val="bg1"/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金额</a:t>
            </a:r>
            <a:r>
              <a:rPr lang="en-US" altLang="zh-CN" sz="4000" dirty="0" smtClean="0">
                <a:solidFill>
                  <a:srgbClr val="FD6F6F"/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8</a:t>
            </a:r>
            <a:r>
              <a:rPr lang="zh-CN" altLang="en-US" sz="3200" dirty="0" smtClean="0">
                <a:solidFill>
                  <a:schemeClr val="bg1"/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亿</a:t>
            </a:r>
            <a:r>
              <a:rPr lang="zh-CN" altLang="en-US" sz="3200" dirty="0">
                <a:solidFill>
                  <a:schemeClr val="bg1"/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元</a:t>
            </a:r>
            <a:endParaRPr lang="en-US" altLang="zh-CN" sz="3200" dirty="0">
              <a:solidFill>
                <a:schemeClr val="bg1"/>
              </a:solidFill>
              <a:latin typeface="方正正大黑简体" panose="02000000000000000000" pitchFamily="2" charset="-122"/>
              <a:ea typeface="方正正大黑简体" panose="02000000000000000000" pitchFamily="2" charset="-122"/>
            </a:endParaRPr>
          </a:p>
        </p:txBody>
      </p:sp>
      <p:graphicFrame>
        <p:nvGraphicFramePr>
          <p:cNvPr id="9" name="图表 8"/>
          <p:cNvGraphicFramePr/>
          <p:nvPr>
            <p:extLst>
              <p:ext uri="{D42A27DB-BD31-4B8C-83A1-F6EECF244321}">
                <p14:modId xmlns:p14="http://schemas.microsoft.com/office/powerpoint/2010/main" val="1908513467"/>
              </p:ext>
            </p:extLst>
          </p:nvPr>
        </p:nvGraphicFramePr>
        <p:xfrm>
          <a:off x="5749764" y="1721622"/>
          <a:ext cx="5422233" cy="44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1" name="图表 10"/>
          <p:cNvGraphicFramePr/>
          <p:nvPr>
            <p:extLst>
              <p:ext uri="{D42A27DB-BD31-4B8C-83A1-F6EECF244321}">
                <p14:modId xmlns:p14="http://schemas.microsoft.com/office/powerpoint/2010/main" val="922632365"/>
              </p:ext>
            </p:extLst>
          </p:nvPr>
        </p:nvGraphicFramePr>
        <p:xfrm>
          <a:off x="904441" y="1721622"/>
          <a:ext cx="5544000" cy="44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pSp>
        <p:nvGrpSpPr>
          <p:cNvPr id="20" name="组合 19"/>
          <p:cNvGrpSpPr/>
          <p:nvPr/>
        </p:nvGrpSpPr>
        <p:grpSpPr>
          <a:xfrm>
            <a:off x="4111464" y="6322367"/>
            <a:ext cx="3969072" cy="461665"/>
            <a:chOff x="4397214" y="6246167"/>
            <a:chExt cx="3969072" cy="461665"/>
          </a:xfrm>
        </p:grpSpPr>
        <p:grpSp>
          <p:nvGrpSpPr>
            <p:cNvPr id="15" name="组合 14"/>
            <p:cNvGrpSpPr/>
            <p:nvPr/>
          </p:nvGrpSpPr>
          <p:grpSpPr>
            <a:xfrm>
              <a:off x="4397214" y="6324600"/>
              <a:ext cx="3168972" cy="228600"/>
              <a:chOff x="4244814" y="6324600"/>
              <a:chExt cx="3168972" cy="228600"/>
            </a:xfrm>
          </p:grpSpPr>
          <p:sp>
            <p:nvSpPr>
              <p:cNvPr id="12" name="矩形 11"/>
              <p:cNvSpPr/>
              <p:nvPr/>
            </p:nvSpPr>
            <p:spPr>
              <a:xfrm>
                <a:off x="4244814" y="6324600"/>
                <a:ext cx="228600" cy="228600"/>
              </a:xfrm>
              <a:prstGeom prst="rect">
                <a:avLst/>
              </a:prstGeom>
              <a:solidFill>
                <a:srgbClr val="88BFC6"/>
              </a:solidFill>
              <a:ln>
                <a:solidFill>
                  <a:srgbClr val="88BFC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3" name="矩形 12"/>
              <p:cNvSpPr/>
              <p:nvPr/>
            </p:nvSpPr>
            <p:spPr>
              <a:xfrm>
                <a:off x="5867400" y="6324600"/>
                <a:ext cx="228600" cy="228600"/>
              </a:xfrm>
              <a:prstGeom prst="rect">
                <a:avLst/>
              </a:prstGeom>
              <a:solidFill>
                <a:srgbClr val="F1C108">
                  <a:alpha val="60000"/>
                </a:srgbClr>
              </a:solidFill>
              <a:ln>
                <a:solidFill>
                  <a:srgbClr val="F1C108">
                    <a:alpha val="6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4" name="矩形 13"/>
              <p:cNvSpPr/>
              <p:nvPr/>
            </p:nvSpPr>
            <p:spPr>
              <a:xfrm>
                <a:off x="7185186" y="6324600"/>
                <a:ext cx="228600" cy="228600"/>
              </a:xfrm>
              <a:prstGeom prst="rect">
                <a:avLst/>
              </a:prstGeom>
              <a:solidFill>
                <a:srgbClr val="AFD681"/>
              </a:solidFill>
              <a:ln>
                <a:solidFill>
                  <a:srgbClr val="AFD68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16" name="文本框 15"/>
            <p:cNvSpPr txBox="1"/>
            <p:nvPr/>
          </p:nvSpPr>
          <p:spPr>
            <a:xfrm>
              <a:off x="4606764" y="6246167"/>
              <a:ext cx="142875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solidFill>
                    <a:schemeClr val="bg1"/>
                  </a:solidFill>
                  <a:latin typeface="方正正大黑简体" panose="02000000000000000000" pitchFamily="2" charset="-122"/>
                  <a:ea typeface="方正正大黑简体" panose="02000000000000000000" pitchFamily="2" charset="-122"/>
                </a:rPr>
                <a:t>中小企业</a:t>
              </a:r>
              <a:endParaRPr lang="zh-CN" altLang="en-US" sz="2400" dirty="0">
                <a:solidFill>
                  <a:schemeClr val="bg1"/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6245064" y="6246167"/>
              <a:ext cx="116872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solidFill>
                    <a:schemeClr val="bg1"/>
                  </a:solidFill>
                  <a:latin typeface="方正正大黑简体" panose="02000000000000000000" pitchFamily="2" charset="-122"/>
                  <a:ea typeface="方正正大黑简体" panose="02000000000000000000" pitchFamily="2" charset="-122"/>
                </a:rPr>
                <a:t>个体户</a:t>
              </a:r>
              <a:endParaRPr lang="zh-CN" altLang="en-US" sz="2400" dirty="0">
                <a:solidFill>
                  <a:schemeClr val="bg1"/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7566186" y="6246167"/>
              <a:ext cx="8001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solidFill>
                    <a:schemeClr val="bg1"/>
                  </a:solidFill>
                  <a:latin typeface="方正正大黑简体" panose="02000000000000000000" pitchFamily="2" charset="-122"/>
                  <a:ea typeface="方正正大黑简体" panose="02000000000000000000" pitchFamily="2" charset="-122"/>
                </a:rPr>
                <a:t>农户</a:t>
              </a:r>
              <a:endParaRPr lang="zh-CN" altLang="en-US" sz="2400" dirty="0">
                <a:solidFill>
                  <a:schemeClr val="bg1"/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endParaRPr>
            </a:p>
          </p:txBody>
        </p:sp>
      </p:grpSp>
      <p:sp>
        <p:nvSpPr>
          <p:cNvPr id="21" name="文本框 20"/>
          <p:cNvSpPr txBox="1"/>
          <p:nvPr/>
        </p:nvSpPr>
        <p:spPr>
          <a:xfrm>
            <a:off x="269131" y="260636"/>
            <a:ext cx="301148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 smtClean="0">
                <a:solidFill>
                  <a:schemeClr val="bg1"/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经营指标</a:t>
            </a:r>
            <a:endParaRPr lang="zh-CN" altLang="en-US" sz="5400" dirty="0">
              <a:solidFill>
                <a:schemeClr val="bg1"/>
              </a:solidFill>
              <a:latin typeface="方正正大黑简体" panose="02000000000000000000" pitchFamily="2" charset="-122"/>
              <a:ea typeface="方正正大黑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58871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文本框 20"/>
          <p:cNvSpPr txBox="1"/>
          <p:nvPr/>
        </p:nvSpPr>
        <p:spPr>
          <a:xfrm>
            <a:off x="4088008" y="463433"/>
            <a:ext cx="4015984" cy="20005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solidFill>
                  <a:schemeClr val="bg1"/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贷款增速</a:t>
            </a:r>
            <a:endParaRPr lang="en-US" altLang="zh-CN" sz="3200" dirty="0" smtClean="0">
              <a:solidFill>
                <a:schemeClr val="bg1"/>
              </a:solidFill>
              <a:latin typeface="方正正大黑简体" panose="02000000000000000000" pitchFamily="2" charset="-122"/>
              <a:ea typeface="方正正大黑简体" panose="02000000000000000000" pitchFamily="2" charset="-122"/>
            </a:endParaRPr>
          </a:p>
          <a:p>
            <a:pPr algn="ctr"/>
            <a:r>
              <a:rPr lang="zh-CN" altLang="en-US" sz="4400" dirty="0" smtClean="0">
                <a:solidFill>
                  <a:schemeClr val="bg1"/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同比增长</a:t>
            </a:r>
            <a:endParaRPr lang="en-US" altLang="zh-CN" sz="4400" dirty="0" smtClean="0">
              <a:solidFill>
                <a:schemeClr val="bg1"/>
              </a:solidFill>
              <a:latin typeface="方正正大黑简体" panose="02000000000000000000" pitchFamily="2" charset="-122"/>
              <a:ea typeface="方正正大黑简体" panose="02000000000000000000" pitchFamily="2" charset="-122"/>
            </a:endParaRPr>
          </a:p>
          <a:p>
            <a:pPr algn="ctr"/>
            <a:r>
              <a:rPr lang="en-US" altLang="zh-CN" sz="4800" dirty="0" smtClean="0">
                <a:solidFill>
                  <a:srgbClr val="FD6F6F"/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88%</a:t>
            </a:r>
            <a:endParaRPr lang="zh-CN" altLang="en-US" sz="4800" dirty="0">
              <a:solidFill>
                <a:srgbClr val="FD6F6F"/>
              </a:solidFill>
              <a:latin typeface="方正正大黑简体" panose="02000000000000000000" pitchFamily="2" charset="-122"/>
              <a:ea typeface="方正正大黑简体" panose="02000000000000000000" pitchFamily="2" charset="-122"/>
            </a:endParaRPr>
          </a:p>
        </p:txBody>
      </p:sp>
      <p:graphicFrame>
        <p:nvGraphicFramePr>
          <p:cNvPr id="17" name="图表 16"/>
          <p:cNvGraphicFramePr/>
          <p:nvPr>
            <p:extLst>
              <p:ext uri="{D42A27DB-BD31-4B8C-83A1-F6EECF244321}">
                <p14:modId xmlns:p14="http://schemas.microsoft.com/office/powerpoint/2010/main" val="1034667348"/>
              </p:ext>
            </p:extLst>
          </p:nvPr>
        </p:nvGraphicFramePr>
        <p:xfrm>
          <a:off x="1026417" y="2689101"/>
          <a:ext cx="4551680" cy="408093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18" name="组合 17"/>
          <p:cNvGrpSpPr/>
          <p:nvPr/>
        </p:nvGrpSpPr>
        <p:grpSpPr>
          <a:xfrm>
            <a:off x="1874875" y="4620385"/>
            <a:ext cx="2754177" cy="180000"/>
            <a:chOff x="2750447" y="3330316"/>
            <a:chExt cx="2754177" cy="180000"/>
          </a:xfrm>
        </p:grpSpPr>
        <p:sp>
          <p:nvSpPr>
            <p:cNvPr id="19" name="任意多边形 18"/>
            <p:cNvSpPr>
              <a:spLocks noChangeAspect="1"/>
            </p:cNvSpPr>
            <p:nvPr/>
          </p:nvSpPr>
          <p:spPr>
            <a:xfrm rot="16200000">
              <a:off x="3383282" y="2697481"/>
              <a:ext cx="180000" cy="1445669"/>
            </a:xfrm>
            <a:custGeom>
              <a:avLst/>
              <a:gdLst>
                <a:gd name="connsiteX0" fmla="*/ 148590 w 297180"/>
                <a:gd name="connsiteY0" fmla="*/ 0 h 2674620"/>
                <a:gd name="connsiteX1" fmla="*/ 202872 w 297180"/>
                <a:gd name="connsiteY1" fmla="*/ 2388399 h 2674620"/>
                <a:gd name="connsiteX2" fmla="*/ 206428 w 297180"/>
                <a:gd name="connsiteY2" fmla="*/ 2389117 h 2674620"/>
                <a:gd name="connsiteX3" fmla="*/ 297180 w 297180"/>
                <a:gd name="connsiteY3" fmla="*/ 2526030 h 2674620"/>
                <a:gd name="connsiteX4" fmla="*/ 148590 w 297180"/>
                <a:gd name="connsiteY4" fmla="*/ 2674620 h 2674620"/>
                <a:gd name="connsiteX5" fmla="*/ 0 w 297180"/>
                <a:gd name="connsiteY5" fmla="*/ 2526030 h 2674620"/>
                <a:gd name="connsiteX6" fmla="*/ 90752 w 297180"/>
                <a:gd name="connsiteY6" fmla="*/ 2389117 h 2674620"/>
                <a:gd name="connsiteX7" fmla="*/ 94308 w 297180"/>
                <a:gd name="connsiteY7" fmla="*/ 2388399 h 2674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97180" h="2674620">
                  <a:moveTo>
                    <a:pt x="148590" y="0"/>
                  </a:moveTo>
                  <a:lnTo>
                    <a:pt x="202872" y="2388399"/>
                  </a:lnTo>
                  <a:lnTo>
                    <a:pt x="206428" y="2389117"/>
                  </a:lnTo>
                  <a:cubicBezTo>
                    <a:pt x="259759" y="2411674"/>
                    <a:pt x="297180" y="2464482"/>
                    <a:pt x="297180" y="2526030"/>
                  </a:cubicBezTo>
                  <a:cubicBezTo>
                    <a:pt x="297180" y="2608094"/>
                    <a:pt x="230654" y="2674620"/>
                    <a:pt x="148590" y="2674620"/>
                  </a:cubicBezTo>
                  <a:cubicBezTo>
                    <a:pt x="66526" y="2674620"/>
                    <a:pt x="0" y="2608094"/>
                    <a:pt x="0" y="2526030"/>
                  </a:cubicBezTo>
                  <a:cubicBezTo>
                    <a:pt x="0" y="2464482"/>
                    <a:pt x="37421" y="2411674"/>
                    <a:pt x="90752" y="2389117"/>
                  </a:cubicBezTo>
                  <a:lnTo>
                    <a:pt x="94308" y="2388399"/>
                  </a:lnTo>
                  <a:close/>
                </a:path>
              </a:pathLst>
            </a:cu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0" name="任意多边形 19"/>
            <p:cNvSpPr>
              <a:spLocks noChangeAspect="1"/>
            </p:cNvSpPr>
            <p:nvPr/>
          </p:nvSpPr>
          <p:spPr>
            <a:xfrm rot="5400000" flipH="1">
              <a:off x="4691790" y="2697481"/>
              <a:ext cx="180000" cy="1445669"/>
            </a:xfrm>
            <a:custGeom>
              <a:avLst/>
              <a:gdLst>
                <a:gd name="connsiteX0" fmla="*/ 148590 w 297180"/>
                <a:gd name="connsiteY0" fmla="*/ 0 h 2674620"/>
                <a:gd name="connsiteX1" fmla="*/ 202872 w 297180"/>
                <a:gd name="connsiteY1" fmla="*/ 2388399 h 2674620"/>
                <a:gd name="connsiteX2" fmla="*/ 206428 w 297180"/>
                <a:gd name="connsiteY2" fmla="*/ 2389117 h 2674620"/>
                <a:gd name="connsiteX3" fmla="*/ 297180 w 297180"/>
                <a:gd name="connsiteY3" fmla="*/ 2526030 h 2674620"/>
                <a:gd name="connsiteX4" fmla="*/ 148590 w 297180"/>
                <a:gd name="connsiteY4" fmla="*/ 2674620 h 2674620"/>
                <a:gd name="connsiteX5" fmla="*/ 0 w 297180"/>
                <a:gd name="connsiteY5" fmla="*/ 2526030 h 2674620"/>
                <a:gd name="connsiteX6" fmla="*/ 90752 w 297180"/>
                <a:gd name="connsiteY6" fmla="*/ 2389117 h 2674620"/>
                <a:gd name="connsiteX7" fmla="*/ 94308 w 297180"/>
                <a:gd name="connsiteY7" fmla="*/ 2388399 h 2674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97180" h="2674620">
                  <a:moveTo>
                    <a:pt x="148590" y="0"/>
                  </a:moveTo>
                  <a:lnTo>
                    <a:pt x="202872" y="2388399"/>
                  </a:lnTo>
                  <a:lnTo>
                    <a:pt x="206428" y="2389117"/>
                  </a:lnTo>
                  <a:cubicBezTo>
                    <a:pt x="259759" y="2411674"/>
                    <a:pt x="297180" y="2464482"/>
                    <a:pt x="297180" y="2526030"/>
                  </a:cubicBezTo>
                  <a:cubicBezTo>
                    <a:pt x="297180" y="2608094"/>
                    <a:pt x="230654" y="2674620"/>
                    <a:pt x="148590" y="2674620"/>
                  </a:cubicBezTo>
                  <a:cubicBezTo>
                    <a:pt x="66526" y="2674620"/>
                    <a:pt x="0" y="2608094"/>
                    <a:pt x="0" y="2526030"/>
                  </a:cubicBezTo>
                  <a:cubicBezTo>
                    <a:pt x="0" y="2464482"/>
                    <a:pt x="37421" y="2411674"/>
                    <a:pt x="90752" y="2389117"/>
                  </a:cubicBezTo>
                  <a:lnTo>
                    <a:pt x="94308" y="2388399"/>
                  </a:lnTo>
                  <a:close/>
                </a:path>
              </a:pathLst>
            </a:cu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</p:grpSp>
      <p:sp>
        <p:nvSpPr>
          <p:cNvPr id="23" name="文本框 22"/>
          <p:cNvSpPr txBox="1"/>
          <p:nvPr/>
        </p:nvSpPr>
        <p:spPr>
          <a:xfrm>
            <a:off x="1856587" y="5525673"/>
            <a:ext cx="29174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2014</a:t>
            </a:r>
            <a:r>
              <a:rPr lang="zh-CN" altLang="en-US" sz="2800" dirty="0" smtClean="0">
                <a:solidFill>
                  <a:schemeClr val="bg1"/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年</a:t>
            </a:r>
            <a:r>
              <a:rPr lang="en-US" altLang="zh-CN" sz="2800" dirty="0" smtClean="0">
                <a:solidFill>
                  <a:schemeClr val="bg1"/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1-6</a:t>
            </a:r>
            <a:r>
              <a:rPr lang="zh-CN" altLang="en-US" sz="2800" dirty="0" smtClean="0">
                <a:solidFill>
                  <a:schemeClr val="bg1"/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月份</a:t>
            </a:r>
            <a:endParaRPr lang="zh-CN" altLang="en-US" sz="2800" dirty="0">
              <a:solidFill>
                <a:schemeClr val="bg1"/>
              </a:solidFill>
              <a:latin typeface="方正正大黑简体" panose="02000000000000000000" pitchFamily="2" charset="-122"/>
              <a:ea typeface="方正正大黑简体" panose="02000000000000000000" pitchFamily="2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2654541" y="5002453"/>
            <a:ext cx="13215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rgbClr val="FD6F6F"/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888</a:t>
            </a:r>
            <a:r>
              <a:rPr lang="zh-CN" altLang="en-US" sz="2800" dirty="0" smtClean="0">
                <a:solidFill>
                  <a:srgbClr val="FD6F6F"/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户</a:t>
            </a:r>
            <a:endParaRPr lang="zh-CN" altLang="en-US" sz="2800" dirty="0">
              <a:solidFill>
                <a:srgbClr val="FD6F6F"/>
              </a:solidFill>
              <a:latin typeface="方正正大黑简体" panose="02000000000000000000" pitchFamily="2" charset="-122"/>
              <a:ea typeface="方正正大黑简体" panose="02000000000000000000" pitchFamily="2" charset="-122"/>
            </a:endParaRPr>
          </a:p>
        </p:txBody>
      </p:sp>
      <p:graphicFrame>
        <p:nvGraphicFramePr>
          <p:cNvPr id="10" name="图表 9"/>
          <p:cNvGraphicFramePr/>
          <p:nvPr>
            <p:extLst>
              <p:ext uri="{D42A27DB-BD31-4B8C-83A1-F6EECF244321}">
                <p14:modId xmlns:p14="http://schemas.microsoft.com/office/powerpoint/2010/main" val="1260745708"/>
              </p:ext>
            </p:extLst>
          </p:nvPr>
        </p:nvGraphicFramePr>
        <p:xfrm>
          <a:off x="6686249" y="2713912"/>
          <a:ext cx="4551680" cy="408093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pSp>
        <p:nvGrpSpPr>
          <p:cNvPr id="16" name="组合 15"/>
          <p:cNvGrpSpPr/>
          <p:nvPr/>
        </p:nvGrpSpPr>
        <p:grpSpPr>
          <a:xfrm>
            <a:off x="7546268" y="4639569"/>
            <a:ext cx="2754177" cy="180000"/>
            <a:chOff x="2750447" y="3330316"/>
            <a:chExt cx="2754177" cy="180000"/>
          </a:xfrm>
        </p:grpSpPr>
        <p:sp>
          <p:nvSpPr>
            <p:cNvPr id="14" name="任意多边形 13"/>
            <p:cNvSpPr>
              <a:spLocks noChangeAspect="1"/>
            </p:cNvSpPr>
            <p:nvPr/>
          </p:nvSpPr>
          <p:spPr>
            <a:xfrm rot="16200000">
              <a:off x="3383282" y="2697481"/>
              <a:ext cx="180000" cy="1445669"/>
            </a:xfrm>
            <a:custGeom>
              <a:avLst/>
              <a:gdLst>
                <a:gd name="connsiteX0" fmla="*/ 148590 w 297180"/>
                <a:gd name="connsiteY0" fmla="*/ 0 h 2674620"/>
                <a:gd name="connsiteX1" fmla="*/ 202872 w 297180"/>
                <a:gd name="connsiteY1" fmla="*/ 2388399 h 2674620"/>
                <a:gd name="connsiteX2" fmla="*/ 206428 w 297180"/>
                <a:gd name="connsiteY2" fmla="*/ 2389117 h 2674620"/>
                <a:gd name="connsiteX3" fmla="*/ 297180 w 297180"/>
                <a:gd name="connsiteY3" fmla="*/ 2526030 h 2674620"/>
                <a:gd name="connsiteX4" fmla="*/ 148590 w 297180"/>
                <a:gd name="connsiteY4" fmla="*/ 2674620 h 2674620"/>
                <a:gd name="connsiteX5" fmla="*/ 0 w 297180"/>
                <a:gd name="connsiteY5" fmla="*/ 2526030 h 2674620"/>
                <a:gd name="connsiteX6" fmla="*/ 90752 w 297180"/>
                <a:gd name="connsiteY6" fmla="*/ 2389117 h 2674620"/>
                <a:gd name="connsiteX7" fmla="*/ 94308 w 297180"/>
                <a:gd name="connsiteY7" fmla="*/ 2388399 h 2674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97180" h="2674620">
                  <a:moveTo>
                    <a:pt x="148590" y="0"/>
                  </a:moveTo>
                  <a:lnTo>
                    <a:pt x="202872" y="2388399"/>
                  </a:lnTo>
                  <a:lnTo>
                    <a:pt x="206428" y="2389117"/>
                  </a:lnTo>
                  <a:cubicBezTo>
                    <a:pt x="259759" y="2411674"/>
                    <a:pt x="297180" y="2464482"/>
                    <a:pt x="297180" y="2526030"/>
                  </a:cubicBezTo>
                  <a:cubicBezTo>
                    <a:pt x="297180" y="2608094"/>
                    <a:pt x="230654" y="2674620"/>
                    <a:pt x="148590" y="2674620"/>
                  </a:cubicBezTo>
                  <a:cubicBezTo>
                    <a:pt x="66526" y="2674620"/>
                    <a:pt x="0" y="2608094"/>
                    <a:pt x="0" y="2526030"/>
                  </a:cubicBezTo>
                  <a:cubicBezTo>
                    <a:pt x="0" y="2464482"/>
                    <a:pt x="37421" y="2411674"/>
                    <a:pt x="90752" y="2389117"/>
                  </a:cubicBezTo>
                  <a:lnTo>
                    <a:pt x="94308" y="2388399"/>
                  </a:lnTo>
                  <a:close/>
                </a:path>
              </a:pathLst>
            </a:cu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5" name="任意多边形 14"/>
            <p:cNvSpPr>
              <a:spLocks noChangeAspect="1"/>
            </p:cNvSpPr>
            <p:nvPr/>
          </p:nvSpPr>
          <p:spPr>
            <a:xfrm rot="5400000" flipH="1">
              <a:off x="4691790" y="2697481"/>
              <a:ext cx="180000" cy="1445669"/>
            </a:xfrm>
            <a:custGeom>
              <a:avLst/>
              <a:gdLst>
                <a:gd name="connsiteX0" fmla="*/ 148590 w 297180"/>
                <a:gd name="connsiteY0" fmla="*/ 0 h 2674620"/>
                <a:gd name="connsiteX1" fmla="*/ 202872 w 297180"/>
                <a:gd name="connsiteY1" fmla="*/ 2388399 h 2674620"/>
                <a:gd name="connsiteX2" fmla="*/ 206428 w 297180"/>
                <a:gd name="connsiteY2" fmla="*/ 2389117 h 2674620"/>
                <a:gd name="connsiteX3" fmla="*/ 297180 w 297180"/>
                <a:gd name="connsiteY3" fmla="*/ 2526030 h 2674620"/>
                <a:gd name="connsiteX4" fmla="*/ 148590 w 297180"/>
                <a:gd name="connsiteY4" fmla="*/ 2674620 h 2674620"/>
                <a:gd name="connsiteX5" fmla="*/ 0 w 297180"/>
                <a:gd name="connsiteY5" fmla="*/ 2526030 h 2674620"/>
                <a:gd name="connsiteX6" fmla="*/ 90752 w 297180"/>
                <a:gd name="connsiteY6" fmla="*/ 2389117 h 2674620"/>
                <a:gd name="connsiteX7" fmla="*/ 94308 w 297180"/>
                <a:gd name="connsiteY7" fmla="*/ 2388399 h 2674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97180" h="2674620">
                  <a:moveTo>
                    <a:pt x="148590" y="0"/>
                  </a:moveTo>
                  <a:lnTo>
                    <a:pt x="202872" y="2388399"/>
                  </a:lnTo>
                  <a:lnTo>
                    <a:pt x="206428" y="2389117"/>
                  </a:lnTo>
                  <a:cubicBezTo>
                    <a:pt x="259759" y="2411674"/>
                    <a:pt x="297180" y="2464482"/>
                    <a:pt x="297180" y="2526030"/>
                  </a:cubicBezTo>
                  <a:cubicBezTo>
                    <a:pt x="297180" y="2608094"/>
                    <a:pt x="230654" y="2674620"/>
                    <a:pt x="148590" y="2674620"/>
                  </a:cubicBezTo>
                  <a:cubicBezTo>
                    <a:pt x="66526" y="2674620"/>
                    <a:pt x="0" y="2608094"/>
                    <a:pt x="0" y="2526030"/>
                  </a:cubicBezTo>
                  <a:cubicBezTo>
                    <a:pt x="0" y="2464482"/>
                    <a:pt x="37421" y="2411674"/>
                    <a:pt x="90752" y="2389117"/>
                  </a:cubicBezTo>
                  <a:lnTo>
                    <a:pt x="94308" y="2388399"/>
                  </a:lnTo>
                  <a:close/>
                </a:path>
              </a:pathLst>
            </a:cu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</p:grpSp>
      <p:sp>
        <p:nvSpPr>
          <p:cNvPr id="25" name="文本框 24"/>
          <p:cNvSpPr txBox="1"/>
          <p:nvPr/>
        </p:nvSpPr>
        <p:spPr>
          <a:xfrm>
            <a:off x="7514903" y="5582917"/>
            <a:ext cx="29174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2015</a:t>
            </a:r>
            <a:r>
              <a:rPr lang="zh-CN" altLang="en-US" sz="2800" dirty="0" smtClean="0">
                <a:solidFill>
                  <a:schemeClr val="bg1"/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年</a:t>
            </a:r>
            <a:r>
              <a:rPr lang="en-US" altLang="zh-CN" sz="2800" dirty="0" smtClean="0">
                <a:solidFill>
                  <a:schemeClr val="bg1"/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1-6</a:t>
            </a:r>
            <a:r>
              <a:rPr lang="zh-CN" altLang="en-US" sz="2800" dirty="0" smtClean="0">
                <a:solidFill>
                  <a:schemeClr val="bg1"/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月份</a:t>
            </a:r>
            <a:endParaRPr lang="zh-CN" altLang="en-US" sz="2800" dirty="0">
              <a:solidFill>
                <a:schemeClr val="bg1"/>
              </a:solidFill>
              <a:latin typeface="方正正大黑简体" panose="02000000000000000000" pitchFamily="2" charset="-122"/>
              <a:ea typeface="方正正大黑简体" panose="02000000000000000000" pitchFamily="2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8301297" y="5059697"/>
            <a:ext cx="13215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rgbClr val="FD6F6F"/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888</a:t>
            </a:r>
            <a:r>
              <a:rPr lang="zh-CN" altLang="en-US" sz="2800" dirty="0" smtClean="0">
                <a:solidFill>
                  <a:srgbClr val="FD6F6F"/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户</a:t>
            </a:r>
            <a:endParaRPr lang="zh-CN" altLang="en-US" sz="2800" dirty="0">
              <a:solidFill>
                <a:srgbClr val="FD6F6F"/>
              </a:solidFill>
              <a:latin typeface="方正正大黑简体" panose="02000000000000000000" pitchFamily="2" charset="-122"/>
              <a:ea typeface="方正正大黑简体" panose="02000000000000000000" pitchFamily="2" charset="-122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303853" y="284699"/>
            <a:ext cx="301148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 smtClean="0">
                <a:solidFill>
                  <a:schemeClr val="bg1"/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经营指标</a:t>
            </a:r>
            <a:endParaRPr lang="zh-CN" altLang="en-US" sz="5400" dirty="0">
              <a:solidFill>
                <a:schemeClr val="bg1"/>
              </a:solidFill>
              <a:latin typeface="方正正大黑简体" panose="02000000000000000000" pitchFamily="2" charset="-122"/>
              <a:ea typeface="方正正大黑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629580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4522800">
                                      <p:cBhvr>
                                        <p:cTn id="6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6690000">
                                      <p:cBhvr>
                                        <p:cTn id="8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314825" y="38100"/>
            <a:ext cx="3562350" cy="16927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en-US" altLang="zh-CN" sz="3200" dirty="0" smtClean="0">
              <a:solidFill>
                <a:schemeClr val="bg1"/>
              </a:solidFill>
              <a:latin typeface="方正正大黑简体" panose="02000000000000000000" pitchFamily="2" charset="-122"/>
              <a:ea typeface="方正正大黑简体" panose="02000000000000000000" pitchFamily="2" charset="-122"/>
            </a:endParaRPr>
          </a:p>
          <a:p>
            <a:pPr algn="ctr"/>
            <a:r>
              <a:rPr lang="zh-CN" altLang="en-US" sz="3200" dirty="0" smtClean="0">
                <a:solidFill>
                  <a:schemeClr val="bg1"/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存量贷款</a:t>
            </a:r>
            <a:r>
              <a:rPr lang="en-US" altLang="zh-CN" sz="3600" dirty="0">
                <a:solidFill>
                  <a:srgbClr val="FD6F6F"/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2</a:t>
            </a:r>
            <a:r>
              <a:rPr lang="en-US" altLang="zh-CN" sz="3600" dirty="0" smtClean="0">
                <a:solidFill>
                  <a:srgbClr val="FD6F6F"/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88</a:t>
            </a:r>
            <a:r>
              <a:rPr lang="zh-CN" altLang="en-US" sz="3200" dirty="0" smtClean="0">
                <a:solidFill>
                  <a:schemeClr val="bg1"/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笔</a:t>
            </a:r>
            <a:endParaRPr lang="en-US" altLang="zh-CN" sz="3200" dirty="0" smtClean="0">
              <a:solidFill>
                <a:schemeClr val="bg1"/>
              </a:solidFill>
              <a:latin typeface="方正正大黑简体" panose="02000000000000000000" pitchFamily="2" charset="-122"/>
              <a:ea typeface="方正正大黑简体" panose="02000000000000000000" pitchFamily="2" charset="-122"/>
            </a:endParaRPr>
          </a:p>
          <a:p>
            <a:pPr algn="ctr"/>
            <a:r>
              <a:rPr lang="zh-CN" altLang="en-US" sz="3200" dirty="0" smtClean="0">
                <a:solidFill>
                  <a:schemeClr val="bg1"/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金额</a:t>
            </a:r>
            <a:r>
              <a:rPr lang="en-US" altLang="zh-CN" sz="3600" dirty="0" smtClean="0">
                <a:solidFill>
                  <a:srgbClr val="FD6F6F"/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8</a:t>
            </a:r>
            <a:r>
              <a:rPr lang="zh-CN" altLang="en-US" sz="3200" dirty="0" smtClean="0">
                <a:solidFill>
                  <a:schemeClr val="bg1"/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亿元</a:t>
            </a:r>
            <a:endParaRPr lang="en-US" altLang="zh-CN" dirty="0">
              <a:solidFill>
                <a:schemeClr val="bg1"/>
              </a:solidFill>
            </a:endParaRPr>
          </a:p>
        </p:txBody>
      </p:sp>
      <p:graphicFrame>
        <p:nvGraphicFramePr>
          <p:cNvPr id="28" name="图表 27"/>
          <p:cNvGraphicFramePr/>
          <p:nvPr>
            <p:extLst>
              <p:ext uri="{D42A27DB-BD31-4B8C-83A1-F6EECF244321}">
                <p14:modId xmlns:p14="http://schemas.microsoft.com/office/powerpoint/2010/main" val="4087039349"/>
              </p:ext>
            </p:extLst>
          </p:nvPr>
        </p:nvGraphicFramePr>
        <p:xfrm>
          <a:off x="2244724" y="2000250"/>
          <a:ext cx="8319235" cy="4724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38" name="组合 37"/>
          <p:cNvGrpSpPr/>
          <p:nvPr/>
        </p:nvGrpSpPr>
        <p:grpSpPr>
          <a:xfrm>
            <a:off x="7372350" y="2340546"/>
            <a:ext cx="3656456" cy="2326704"/>
            <a:chOff x="7372350" y="2340546"/>
            <a:chExt cx="3656456" cy="2326704"/>
          </a:xfrm>
        </p:grpSpPr>
        <p:cxnSp>
          <p:nvCxnSpPr>
            <p:cNvPr id="30" name="直接连接符 29"/>
            <p:cNvCxnSpPr/>
            <p:nvPr/>
          </p:nvCxnSpPr>
          <p:spPr>
            <a:xfrm flipV="1">
              <a:off x="7372350" y="3314700"/>
              <a:ext cx="1238250" cy="1352550"/>
            </a:xfrm>
            <a:prstGeom prst="line">
              <a:avLst/>
            </a:prstGeom>
            <a:ln w="28575">
              <a:solidFill>
                <a:srgbClr val="88BFC6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/>
            <p:cNvCxnSpPr>
              <a:cxnSpLocks noChangeAspect="1"/>
            </p:cNvCxnSpPr>
            <p:nvPr/>
          </p:nvCxnSpPr>
          <p:spPr>
            <a:xfrm rot="2700000" flipV="1">
              <a:off x="9048806" y="2340546"/>
              <a:ext cx="1980000" cy="1980000"/>
            </a:xfrm>
            <a:prstGeom prst="line">
              <a:avLst/>
            </a:prstGeom>
            <a:ln w="28575">
              <a:solidFill>
                <a:srgbClr val="88BFC6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矩形 31"/>
          <p:cNvSpPr/>
          <p:nvPr/>
        </p:nvSpPr>
        <p:spPr>
          <a:xfrm>
            <a:off x="8610600" y="2700546"/>
            <a:ext cx="32385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188</a:t>
            </a:r>
            <a:r>
              <a:rPr lang="zh-CN" altLang="en-US" sz="2800" dirty="0" smtClean="0">
                <a:solidFill>
                  <a:schemeClr val="bg1"/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笔，</a:t>
            </a:r>
            <a:r>
              <a:rPr lang="en-US" altLang="zh-CN" sz="2800" dirty="0" smtClean="0">
                <a:solidFill>
                  <a:schemeClr val="bg1"/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62%</a:t>
            </a:r>
            <a:endParaRPr lang="en-US" altLang="zh-CN" sz="2800" dirty="0">
              <a:solidFill>
                <a:schemeClr val="bg1"/>
              </a:solidFill>
              <a:latin typeface="方正正大黑简体" panose="02000000000000000000" pitchFamily="2" charset="-122"/>
              <a:ea typeface="方正正大黑简体" panose="02000000000000000000" pitchFamily="2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940017" y="2700546"/>
            <a:ext cx="255390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100</a:t>
            </a:r>
            <a:r>
              <a:rPr lang="zh-CN" altLang="en-US" sz="2800" dirty="0" smtClean="0">
                <a:solidFill>
                  <a:schemeClr val="bg1"/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笔，</a:t>
            </a:r>
            <a:r>
              <a:rPr lang="en-US" altLang="zh-CN" sz="2800" dirty="0" smtClean="0">
                <a:solidFill>
                  <a:schemeClr val="bg1"/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38%</a:t>
            </a:r>
            <a:endParaRPr lang="en-US" altLang="zh-CN" sz="2800" dirty="0">
              <a:solidFill>
                <a:schemeClr val="bg1"/>
              </a:solidFill>
              <a:latin typeface="方正正大黑简体" panose="02000000000000000000" pitchFamily="2" charset="-122"/>
              <a:ea typeface="方正正大黑简体" panose="02000000000000000000" pitchFamily="2" charset="-122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1333765" y="2359596"/>
            <a:ext cx="3212431" cy="2204884"/>
            <a:chOff x="1313698" y="2000771"/>
            <a:chExt cx="3212431" cy="2204884"/>
          </a:xfrm>
        </p:grpSpPr>
        <p:cxnSp>
          <p:nvCxnSpPr>
            <p:cNvPr id="35" name="直接连接符 34"/>
            <p:cNvCxnSpPr/>
            <p:nvPr/>
          </p:nvCxnSpPr>
          <p:spPr>
            <a:xfrm flipH="1" flipV="1">
              <a:off x="3716504" y="2990771"/>
              <a:ext cx="809625" cy="1214884"/>
            </a:xfrm>
            <a:prstGeom prst="line">
              <a:avLst/>
            </a:prstGeom>
            <a:ln w="28575">
              <a:solidFill>
                <a:srgbClr val="E74A3C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/>
            <p:cNvCxnSpPr>
              <a:cxnSpLocks noChangeAspect="1"/>
            </p:cNvCxnSpPr>
            <p:nvPr/>
          </p:nvCxnSpPr>
          <p:spPr>
            <a:xfrm rot="2700000" flipV="1">
              <a:off x="1313698" y="2000771"/>
              <a:ext cx="1980000" cy="1980000"/>
            </a:xfrm>
            <a:prstGeom prst="line">
              <a:avLst/>
            </a:prstGeom>
            <a:ln w="28575">
              <a:solidFill>
                <a:srgbClr val="E74A3C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" name="文本框 11"/>
          <p:cNvSpPr txBox="1"/>
          <p:nvPr/>
        </p:nvSpPr>
        <p:spPr>
          <a:xfrm>
            <a:off x="269131" y="260636"/>
            <a:ext cx="301148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 smtClean="0">
                <a:solidFill>
                  <a:schemeClr val="bg1"/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经营指标</a:t>
            </a:r>
            <a:endParaRPr lang="zh-CN" altLang="en-US" sz="5400" dirty="0">
              <a:solidFill>
                <a:schemeClr val="bg1"/>
              </a:solidFill>
              <a:latin typeface="方正正大黑简体" panose="02000000000000000000" pitchFamily="2" charset="-122"/>
              <a:ea typeface="方正正大黑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87198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772561" y="385465"/>
            <a:ext cx="2646878" cy="175432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200" dirty="0" smtClean="0">
                <a:solidFill>
                  <a:schemeClr val="bg1"/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上半年</a:t>
            </a:r>
            <a:endParaRPr lang="en-US" altLang="zh-CN" sz="3200" dirty="0" smtClean="0">
              <a:solidFill>
                <a:schemeClr val="bg1"/>
              </a:solidFill>
              <a:latin typeface="方正正大黑简体" panose="02000000000000000000" pitchFamily="2" charset="-122"/>
              <a:ea typeface="方正正大黑简体" panose="02000000000000000000" pitchFamily="2" charset="-122"/>
            </a:endParaRPr>
          </a:p>
          <a:p>
            <a:pPr algn="ctr"/>
            <a:r>
              <a:rPr lang="zh-CN" altLang="en-US" sz="3200" dirty="0" smtClean="0">
                <a:solidFill>
                  <a:schemeClr val="bg1"/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实现利息收入</a:t>
            </a:r>
            <a:endParaRPr lang="en-US" altLang="zh-CN" sz="3200" dirty="0" smtClean="0">
              <a:solidFill>
                <a:schemeClr val="bg1"/>
              </a:solidFill>
              <a:latin typeface="方正正大黑简体" panose="02000000000000000000" pitchFamily="2" charset="-122"/>
              <a:ea typeface="方正正大黑简体" panose="02000000000000000000" pitchFamily="2" charset="-122"/>
            </a:endParaRPr>
          </a:p>
          <a:p>
            <a:pPr algn="ctr"/>
            <a:r>
              <a:rPr lang="en-US" altLang="zh-CN" sz="4400" dirty="0" smtClean="0">
                <a:solidFill>
                  <a:srgbClr val="FD6F6F"/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1640</a:t>
            </a:r>
            <a:r>
              <a:rPr lang="zh-CN" altLang="en-US" sz="3200" dirty="0" smtClean="0">
                <a:solidFill>
                  <a:schemeClr val="bg1"/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万</a:t>
            </a:r>
            <a:r>
              <a:rPr lang="zh-CN" altLang="en-US" sz="3200" dirty="0">
                <a:solidFill>
                  <a:schemeClr val="bg1"/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元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269131" y="260636"/>
            <a:ext cx="301148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 smtClean="0">
                <a:solidFill>
                  <a:schemeClr val="bg1"/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财务指标</a:t>
            </a:r>
            <a:endParaRPr lang="zh-CN" altLang="en-US" sz="5400" dirty="0">
              <a:solidFill>
                <a:schemeClr val="bg1"/>
              </a:solidFill>
              <a:latin typeface="方正正大黑简体" panose="02000000000000000000" pitchFamily="2" charset="-122"/>
              <a:ea typeface="方正正大黑简体" panose="02000000000000000000" pitchFamily="2" charset="-122"/>
            </a:endParaRPr>
          </a:p>
        </p:txBody>
      </p:sp>
      <p:sp>
        <p:nvSpPr>
          <p:cNvPr id="28" name="圆角矩形 27"/>
          <p:cNvSpPr/>
          <p:nvPr/>
        </p:nvSpPr>
        <p:spPr>
          <a:xfrm>
            <a:off x="1077573" y="3041007"/>
            <a:ext cx="2582227" cy="2582227"/>
          </a:xfrm>
          <a:prstGeom prst="roundRect">
            <a:avLst>
              <a:gd name="adj" fmla="val 0"/>
            </a:avLst>
          </a:prstGeom>
          <a:solidFill>
            <a:srgbClr val="88BFC6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5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 lang="zh-CN" altLang="en-US" dirty="0"/>
          </a:p>
        </p:txBody>
      </p:sp>
      <p:sp>
        <p:nvSpPr>
          <p:cNvPr id="31" name="圆角矩形 30"/>
          <p:cNvSpPr/>
          <p:nvPr/>
        </p:nvSpPr>
        <p:spPr>
          <a:xfrm>
            <a:off x="4804886" y="3041007"/>
            <a:ext cx="2582227" cy="2582227"/>
          </a:xfrm>
          <a:prstGeom prst="roundRect">
            <a:avLst>
              <a:gd name="adj" fmla="val 0"/>
            </a:avLst>
          </a:prstGeom>
          <a:solidFill>
            <a:srgbClr val="FD6F6F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5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34" name="圆角矩形 33"/>
          <p:cNvSpPr/>
          <p:nvPr/>
        </p:nvSpPr>
        <p:spPr>
          <a:xfrm>
            <a:off x="8532199" y="3041006"/>
            <a:ext cx="2582227" cy="2582227"/>
          </a:xfrm>
          <a:prstGeom prst="roundRect">
            <a:avLst>
              <a:gd name="adj" fmla="val 0"/>
            </a:avLst>
          </a:prstGeom>
          <a:solidFill>
            <a:srgbClr val="9ACA5B">
              <a:alpha val="95000"/>
            </a:srgbClr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5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36" name="矩形 35"/>
          <p:cNvSpPr/>
          <p:nvPr/>
        </p:nvSpPr>
        <p:spPr>
          <a:xfrm>
            <a:off x="3956254" y="4219826"/>
            <a:ext cx="513901" cy="16042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2" name="组合 41"/>
          <p:cNvGrpSpPr/>
          <p:nvPr/>
        </p:nvGrpSpPr>
        <p:grpSpPr>
          <a:xfrm>
            <a:off x="7721844" y="4079457"/>
            <a:ext cx="513901" cy="441158"/>
            <a:chOff x="6983904" y="3971174"/>
            <a:chExt cx="513901" cy="441158"/>
          </a:xfrm>
        </p:grpSpPr>
        <p:sp>
          <p:nvSpPr>
            <p:cNvPr id="37" name="矩形 36"/>
            <p:cNvSpPr/>
            <p:nvPr/>
          </p:nvSpPr>
          <p:spPr>
            <a:xfrm>
              <a:off x="6983904" y="3971174"/>
              <a:ext cx="513901" cy="160421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矩形 37"/>
            <p:cNvSpPr/>
            <p:nvPr/>
          </p:nvSpPr>
          <p:spPr>
            <a:xfrm>
              <a:off x="6983904" y="4251911"/>
              <a:ext cx="513901" cy="160421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9" name="文本框 38"/>
          <p:cNvSpPr txBox="1"/>
          <p:nvPr/>
        </p:nvSpPr>
        <p:spPr>
          <a:xfrm>
            <a:off x="1433582" y="2210150"/>
            <a:ext cx="187020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88BFC6"/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利息收入</a:t>
            </a:r>
          </a:p>
        </p:txBody>
      </p:sp>
      <p:sp>
        <p:nvSpPr>
          <p:cNvPr id="40" name="文本框 39"/>
          <p:cNvSpPr txBox="1"/>
          <p:nvPr/>
        </p:nvSpPr>
        <p:spPr>
          <a:xfrm>
            <a:off x="5604729" y="2210150"/>
            <a:ext cx="102081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FC4242"/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费用</a:t>
            </a:r>
            <a:endParaRPr lang="zh-CN" altLang="en-US" sz="3200" dirty="0">
              <a:solidFill>
                <a:srgbClr val="FC4242"/>
              </a:solidFill>
              <a:latin typeface="方正正大黑简体" panose="02000000000000000000" pitchFamily="2" charset="-122"/>
              <a:ea typeface="方正正大黑简体" panose="02000000000000000000" pitchFamily="2" charset="-122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9312903" y="2222532"/>
            <a:ext cx="102081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accent6"/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利润</a:t>
            </a:r>
            <a:endParaRPr lang="zh-CN" altLang="en-US" sz="3200" dirty="0">
              <a:solidFill>
                <a:schemeClr val="accent6"/>
              </a:solidFill>
              <a:latin typeface="方正正大黑简体" panose="02000000000000000000" pitchFamily="2" charset="-122"/>
              <a:ea typeface="方正正大黑简体" panose="02000000000000000000" pitchFamily="2" charset="-122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1526148" y="3978176"/>
            <a:ext cx="1611339" cy="70788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solidFill>
                  <a:schemeClr val="bg1">
                    <a:lumMod val="95000"/>
                  </a:schemeClr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1640</a:t>
            </a:r>
            <a:endParaRPr lang="zh-CN" altLang="en-US" sz="4000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45" name="圆角矩形 44"/>
          <p:cNvSpPr/>
          <p:nvPr/>
        </p:nvSpPr>
        <p:spPr>
          <a:xfrm>
            <a:off x="6015788" y="4360194"/>
            <a:ext cx="1371325" cy="1263040"/>
          </a:xfrm>
          <a:prstGeom prst="roundRect">
            <a:avLst>
              <a:gd name="adj" fmla="val 0"/>
            </a:avLst>
          </a:prstGeom>
          <a:solidFill>
            <a:srgbClr val="FB191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矩形 45"/>
          <p:cNvSpPr/>
          <p:nvPr/>
        </p:nvSpPr>
        <p:spPr>
          <a:xfrm>
            <a:off x="4755335" y="4066485"/>
            <a:ext cx="1311578" cy="70788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solidFill>
                  <a:schemeClr val="bg1">
                    <a:lumMod val="95000"/>
                  </a:schemeClr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600</a:t>
            </a:r>
            <a:endParaRPr lang="zh-CN" altLang="en-US" sz="4000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6234014" y="4638721"/>
            <a:ext cx="934871" cy="70788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solidFill>
                  <a:schemeClr val="bg1">
                    <a:lumMod val="95000"/>
                  </a:schemeClr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88</a:t>
            </a:r>
            <a:endParaRPr lang="zh-CN" altLang="en-US" sz="4000" dirty="0">
              <a:solidFill>
                <a:schemeClr val="bg1">
                  <a:lumMod val="95000"/>
                </a:schemeClr>
              </a:solidFill>
            </a:endParaRPr>
          </a:p>
        </p:txBody>
      </p:sp>
      <p:grpSp>
        <p:nvGrpSpPr>
          <p:cNvPr id="48" name="组合 47"/>
          <p:cNvGrpSpPr/>
          <p:nvPr/>
        </p:nvGrpSpPr>
        <p:grpSpPr>
          <a:xfrm>
            <a:off x="4614429" y="5831950"/>
            <a:ext cx="3363546" cy="461665"/>
            <a:chOff x="4397214" y="6246167"/>
            <a:chExt cx="3363546" cy="461665"/>
          </a:xfrm>
        </p:grpSpPr>
        <p:grpSp>
          <p:nvGrpSpPr>
            <p:cNvPr id="49" name="组合 48"/>
            <p:cNvGrpSpPr/>
            <p:nvPr/>
          </p:nvGrpSpPr>
          <p:grpSpPr>
            <a:xfrm>
              <a:off x="4397214" y="6324600"/>
              <a:ext cx="1851186" cy="228600"/>
              <a:chOff x="4244814" y="6324600"/>
              <a:chExt cx="1851186" cy="228600"/>
            </a:xfrm>
          </p:grpSpPr>
          <p:sp>
            <p:nvSpPr>
              <p:cNvPr id="53" name="矩形 52"/>
              <p:cNvSpPr/>
              <p:nvPr/>
            </p:nvSpPr>
            <p:spPr>
              <a:xfrm>
                <a:off x="4244814" y="6324600"/>
                <a:ext cx="228600" cy="228600"/>
              </a:xfrm>
              <a:prstGeom prst="rect">
                <a:avLst/>
              </a:prstGeom>
              <a:solidFill>
                <a:srgbClr val="FB191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54" name="矩形 53"/>
              <p:cNvSpPr/>
              <p:nvPr/>
            </p:nvSpPr>
            <p:spPr>
              <a:xfrm>
                <a:off x="5867400" y="6324600"/>
                <a:ext cx="228600" cy="228600"/>
              </a:xfrm>
              <a:prstGeom prst="rect">
                <a:avLst/>
              </a:prstGeom>
              <a:solidFill>
                <a:srgbClr val="FC4242"/>
              </a:solidFill>
              <a:ln>
                <a:solidFill>
                  <a:srgbClr val="7030A0">
                    <a:alpha val="6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50" name="文本框 49"/>
            <p:cNvSpPr txBox="1"/>
            <p:nvPr/>
          </p:nvSpPr>
          <p:spPr>
            <a:xfrm>
              <a:off x="4606764" y="6246167"/>
              <a:ext cx="142875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solidFill>
                    <a:schemeClr val="bg1"/>
                  </a:solidFill>
                  <a:latin typeface="方正正大黑简体" panose="02000000000000000000" pitchFamily="2" charset="-122"/>
                  <a:ea typeface="方正正大黑简体" panose="02000000000000000000" pitchFamily="2" charset="-122"/>
                </a:rPr>
                <a:t>管理费用</a:t>
              </a:r>
              <a:endParaRPr lang="zh-CN" altLang="en-US" sz="2400" dirty="0">
                <a:solidFill>
                  <a:schemeClr val="bg1"/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endParaRPr>
            </a:p>
          </p:txBody>
        </p:sp>
        <p:sp>
          <p:nvSpPr>
            <p:cNvPr id="51" name="文本框 50"/>
            <p:cNvSpPr txBox="1"/>
            <p:nvPr/>
          </p:nvSpPr>
          <p:spPr>
            <a:xfrm>
              <a:off x="6245063" y="6246167"/>
              <a:ext cx="151569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solidFill>
                    <a:schemeClr val="bg1"/>
                  </a:solidFill>
                  <a:latin typeface="方正正大黑简体" panose="02000000000000000000" pitchFamily="2" charset="-122"/>
                  <a:ea typeface="方正正大黑简体" panose="02000000000000000000" pitchFamily="2" charset="-122"/>
                </a:rPr>
                <a:t>营业费用</a:t>
              </a:r>
              <a:endParaRPr lang="zh-CN" altLang="en-US" sz="2400" dirty="0">
                <a:solidFill>
                  <a:schemeClr val="bg1"/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endParaRPr>
            </a:p>
          </p:txBody>
        </p:sp>
      </p:grpSp>
      <p:sp>
        <p:nvSpPr>
          <p:cNvPr id="56" name="圆角矩形 55"/>
          <p:cNvSpPr/>
          <p:nvPr/>
        </p:nvSpPr>
        <p:spPr>
          <a:xfrm>
            <a:off x="9743101" y="3978175"/>
            <a:ext cx="1371325" cy="1645057"/>
          </a:xfrm>
          <a:prstGeom prst="roundRect">
            <a:avLst>
              <a:gd name="adj" fmla="val 0"/>
            </a:avLst>
          </a:prstGeom>
          <a:solidFill>
            <a:schemeClr val="accent6">
              <a:lumMod val="75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矩形 56"/>
          <p:cNvSpPr/>
          <p:nvPr/>
        </p:nvSpPr>
        <p:spPr>
          <a:xfrm>
            <a:off x="9812248" y="4420428"/>
            <a:ext cx="1233030" cy="70788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solidFill>
                  <a:schemeClr val="bg1">
                    <a:lumMod val="95000"/>
                  </a:schemeClr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188</a:t>
            </a:r>
            <a:endParaRPr lang="zh-CN" altLang="en-US" sz="4000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8483465" y="4066485"/>
            <a:ext cx="1308371" cy="70788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solidFill>
                  <a:schemeClr val="bg1">
                    <a:lumMod val="95000"/>
                  </a:schemeClr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588</a:t>
            </a:r>
            <a:endParaRPr lang="zh-CN" altLang="en-US" sz="4000" dirty="0">
              <a:solidFill>
                <a:schemeClr val="bg1">
                  <a:lumMod val="95000"/>
                </a:schemeClr>
              </a:solidFill>
            </a:endParaRPr>
          </a:p>
        </p:txBody>
      </p:sp>
      <p:grpSp>
        <p:nvGrpSpPr>
          <p:cNvPr id="59" name="组合 58"/>
          <p:cNvGrpSpPr/>
          <p:nvPr/>
        </p:nvGrpSpPr>
        <p:grpSpPr>
          <a:xfrm>
            <a:off x="8592750" y="5831950"/>
            <a:ext cx="2461121" cy="476574"/>
            <a:chOff x="4397214" y="6246167"/>
            <a:chExt cx="2461121" cy="476574"/>
          </a:xfrm>
        </p:grpSpPr>
        <p:grpSp>
          <p:nvGrpSpPr>
            <p:cNvPr id="60" name="组合 59"/>
            <p:cNvGrpSpPr/>
            <p:nvPr/>
          </p:nvGrpSpPr>
          <p:grpSpPr>
            <a:xfrm>
              <a:off x="4397214" y="6324600"/>
              <a:ext cx="1594514" cy="244642"/>
              <a:chOff x="4244814" y="6324600"/>
              <a:chExt cx="1594514" cy="244642"/>
            </a:xfrm>
          </p:grpSpPr>
          <p:sp>
            <p:nvSpPr>
              <p:cNvPr id="63" name="矩形 62"/>
              <p:cNvSpPr/>
              <p:nvPr/>
            </p:nvSpPr>
            <p:spPr>
              <a:xfrm>
                <a:off x="4244814" y="6324600"/>
                <a:ext cx="228600" cy="228600"/>
              </a:xfrm>
              <a:prstGeom prst="rect">
                <a:avLst/>
              </a:prstGeom>
              <a:solidFill>
                <a:srgbClr val="ACD37A"/>
              </a:solidFill>
              <a:ln>
                <a:solidFill>
                  <a:srgbClr val="ACD37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64" name="矩形 63"/>
              <p:cNvSpPr/>
              <p:nvPr/>
            </p:nvSpPr>
            <p:spPr>
              <a:xfrm>
                <a:off x="5610728" y="6340642"/>
                <a:ext cx="228600" cy="228600"/>
              </a:xfrm>
              <a:prstGeom prst="rect">
                <a:avLst/>
              </a:prstGeom>
              <a:solidFill>
                <a:schemeClr val="accent6">
                  <a:lumMod val="75000"/>
                </a:schemeClr>
              </a:solidFill>
              <a:ln>
                <a:solidFill>
                  <a:schemeClr val="accent6">
                    <a:lumMod val="75000"/>
                    <a:alpha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61" name="文本框 60"/>
            <p:cNvSpPr txBox="1"/>
            <p:nvPr/>
          </p:nvSpPr>
          <p:spPr>
            <a:xfrm>
              <a:off x="4606764" y="6246167"/>
              <a:ext cx="111479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solidFill>
                    <a:schemeClr val="bg1"/>
                  </a:solidFill>
                  <a:latin typeface="方正正大黑简体" panose="02000000000000000000" pitchFamily="2" charset="-122"/>
                  <a:ea typeface="方正正大黑简体" panose="02000000000000000000" pitchFamily="2" charset="-122"/>
                </a:rPr>
                <a:t>净利润</a:t>
              </a:r>
              <a:endParaRPr lang="zh-CN" altLang="en-US" sz="2400" dirty="0">
                <a:solidFill>
                  <a:schemeClr val="bg1"/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endParaRPr>
            </a:p>
          </p:txBody>
        </p:sp>
        <p:sp>
          <p:nvSpPr>
            <p:cNvPr id="62" name="文本框 61"/>
            <p:cNvSpPr txBox="1"/>
            <p:nvPr/>
          </p:nvSpPr>
          <p:spPr>
            <a:xfrm>
              <a:off x="6033297" y="6261076"/>
              <a:ext cx="82503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solidFill>
                    <a:schemeClr val="bg1"/>
                  </a:solidFill>
                  <a:latin typeface="方正正大黑简体" panose="02000000000000000000" pitchFamily="2" charset="-122"/>
                  <a:ea typeface="方正正大黑简体" panose="02000000000000000000" pitchFamily="2" charset="-122"/>
                </a:rPr>
                <a:t>税费</a:t>
              </a:r>
              <a:endParaRPr lang="zh-CN" altLang="en-US" sz="2400" dirty="0">
                <a:solidFill>
                  <a:schemeClr val="bg1"/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endParaRPr>
            </a:p>
          </p:txBody>
        </p:sp>
      </p:grpSp>
      <p:sp>
        <p:nvSpPr>
          <p:cNvPr id="65" name="圆角矩形 64"/>
          <p:cNvSpPr/>
          <p:nvPr/>
        </p:nvSpPr>
        <p:spPr>
          <a:xfrm>
            <a:off x="9743100" y="3041006"/>
            <a:ext cx="1371325" cy="937168"/>
          </a:xfrm>
          <a:prstGeom prst="roundRect">
            <a:avLst>
              <a:gd name="adj" fmla="val 0"/>
            </a:avLst>
          </a:prstGeom>
          <a:solidFill>
            <a:srgbClr val="00B050">
              <a:alpha val="4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矩形 65"/>
          <p:cNvSpPr/>
          <p:nvPr/>
        </p:nvSpPr>
        <p:spPr>
          <a:xfrm>
            <a:off x="9961326" y="3153440"/>
            <a:ext cx="934871" cy="70788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solidFill>
                  <a:schemeClr val="bg1">
                    <a:lumMod val="95000"/>
                  </a:schemeClr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88</a:t>
            </a:r>
            <a:endParaRPr lang="zh-CN" altLang="en-US" sz="4000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69" name="矩形 68"/>
          <p:cNvSpPr/>
          <p:nvPr/>
        </p:nvSpPr>
        <p:spPr>
          <a:xfrm>
            <a:off x="5551326" y="6420174"/>
            <a:ext cx="228600" cy="228600"/>
          </a:xfrm>
          <a:prstGeom prst="rect">
            <a:avLst/>
          </a:prstGeom>
          <a:solidFill>
            <a:srgbClr val="FD6F6F"/>
          </a:solidFill>
          <a:ln>
            <a:solidFill>
              <a:srgbClr val="A66BD3">
                <a:alpha val="6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D6F6F"/>
              </a:solidFill>
            </a:endParaRPr>
          </a:p>
        </p:txBody>
      </p:sp>
      <p:sp>
        <p:nvSpPr>
          <p:cNvPr id="70" name="文本框 69"/>
          <p:cNvSpPr txBox="1"/>
          <p:nvPr/>
        </p:nvSpPr>
        <p:spPr>
          <a:xfrm>
            <a:off x="5821495" y="6324566"/>
            <a:ext cx="82503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其他</a:t>
            </a:r>
            <a:endParaRPr lang="zh-CN" altLang="en-US" sz="2400" dirty="0">
              <a:solidFill>
                <a:schemeClr val="bg1"/>
              </a:solidFill>
              <a:latin typeface="方正正大黑简体" panose="02000000000000000000" pitchFamily="2" charset="-122"/>
              <a:ea typeface="方正正大黑简体" panose="02000000000000000000" pitchFamily="2" charset="-122"/>
            </a:endParaRPr>
          </a:p>
        </p:txBody>
      </p:sp>
      <p:sp>
        <p:nvSpPr>
          <p:cNvPr id="71" name="圆角矩形 70"/>
          <p:cNvSpPr/>
          <p:nvPr/>
        </p:nvSpPr>
        <p:spPr>
          <a:xfrm>
            <a:off x="6015788" y="3041006"/>
            <a:ext cx="1371325" cy="1315929"/>
          </a:xfrm>
          <a:prstGeom prst="roundRect">
            <a:avLst>
              <a:gd name="adj" fmla="val 0"/>
            </a:avLst>
          </a:prstGeom>
          <a:solidFill>
            <a:srgbClr val="FC42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矩形 71"/>
          <p:cNvSpPr/>
          <p:nvPr/>
        </p:nvSpPr>
        <p:spPr>
          <a:xfrm>
            <a:off x="6226004" y="3342198"/>
            <a:ext cx="934871" cy="70788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solidFill>
                  <a:schemeClr val="bg1">
                    <a:lumMod val="95000"/>
                  </a:schemeClr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88</a:t>
            </a:r>
            <a:endParaRPr lang="zh-CN" altLang="en-US" sz="4000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73" name="矩形 72"/>
          <p:cNvSpPr/>
          <p:nvPr/>
        </p:nvSpPr>
        <p:spPr>
          <a:xfrm>
            <a:off x="9312903" y="6420174"/>
            <a:ext cx="228600" cy="228600"/>
          </a:xfrm>
          <a:prstGeom prst="rect">
            <a:avLst/>
          </a:prstGeom>
          <a:solidFill>
            <a:srgbClr val="00B050"/>
          </a:solidFill>
          <a:ln>
            <a:solidFill>
              <a:srgbClr val="00B050">
                <a:alpha val="6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4" name="文本框 73"/>
          <p:cNvSpPr txBox="1"/>
          <p:nvPr/>
        </p:nvSpPr>
        <p:spPr>
          <a:xfrm>
            <a:off x="9583072" y="6324566"/>
            <a:ext cx="82503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其他</a:t>
            </a:r>
            <a:endParaRPr lang="zh-CN" altLang="en-US" sz="2400" dirty="0">
              <a:solidFill>
                <a:schemeClr val="bg1"/>
              </a:solidFill>
              <a:latin typeface="方正正大黑简体" panose="02000000000000000000" pitchFamily="2" charset="-122"/>
              <a:ea typeface="方正正大黑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809505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899559" y="1601426"/>
            <a:ext cx="10442205" cy="1569660"/>
            <a:chOff x="863492" y="2644170"/>
            <a:chExt cx="10442205" cy="1569660"/>
          </a:xfrm>
        </p:grpSpPr>
        <p:sp>
          <p:nvSpPr>
            <p:cNvPr id="2" name="矩形 1"/>
            <p:cNvSpPr/>
            <p:nvPr/>
          </p:nvSpPr>
          <p:spPr>
            <a:xfrm>
              <a:off x="3809688" y="3075057"/>
              <a:ext cx="7496009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4000" dirty="0" smtClean="0">
                  <a:solidFill>
                    <a:schemeClr val="bg1"/>
                  </a:solidFill>
                  <a:latin typeface="方正正大黑简体" panose="02000000000000000000" pitchFamily="2" charset="-122"/>
                  <a:ea typeface="方正正大黑简体" panose="02000000000000000000" pitchFamily="2" charset="-122"/>
                </a:rPr>
                <a:t>2013</a:t>
              </a:r>
              <a:r>
                <a:rPr lang="zh-CN" altLang="en-US" sz="4000" dirty="0" smtClean="0">
                  <a:solidFill>
                    <a:schemeClr val="bg1"/>
                  </a:solidFill>
                  <a:latin typeface="方正正大黑简体" panose="02000000000000000000" pitchFamily="2" charset="-122"/>
                  <a:ea typeface="方正正大黑简体" panose="02000000000000000000" pitchFamily="2" charset="-122"/>
                </a:rPr>
                <a:t>年  优秀</a:t>
              </a:r>
              <a:r>
                <a:rPr lang="zh-CN" altLang="en-US" sz="4000" dirty="0">
                  <a:solidFill>
                    <a:schemeClr val="bg1"/>
                  </a:solidFill>
                  <a:latin typeface="方正正大黑简体" panose="02000000000000000000" pitchFamily="2" charset="-122"/>
                  <a:ea typeface="方正正大黑简体" panose="02000000000000000000" pitchFamily="2" charset="-122"/>
                </a:rPr>
                <a:t>民营企业</a:t>
              </a:r>
              <a:r>
                <a:rPr lang="zh-CN" altLang="en-US" sz="4000" dirty="0" smtClean="0">
                  <a:solidFill>
                    <a:schemeClr val="bg1"/>
                  </a:solidFill>
                  <a:latin typeface="方正正大黑简体" panose="02000000000000000000" pitchFamily="2" charset="-122"/>
                  <a:ea typeface="方正正大黑简体" panose="02000000000000000000" pitchFamily="2" charset="-122"/>
                </a:rPr>
                <a:t>称号</a:t>
              </a:r>
              <a:endParaRPr lang="en-US" altLang="zh-CN" sz="4000" dirty="0">
                <a:solidFill>
                  <a:schemeClr val="bg1"/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endParaRPr>
            </a:p>
          </p:txBody>
        </p:sp>
        <p:sp>
          <p:nvSpPr>
            <p:cNvPr id="3" name="矩形 2"/>
            <p:cNvSpPr/>
            <p:nvPr/>
          </p:nvSpPr>
          <p:spPr>
            <a:xfrm>
              <a:off x="863492" y="2644170"/>
              <a:ext cx="2667499" cy="156966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9600" dirty="0">
                  <a:solidFill>
                    <a:srgbClr val="88BFC6"/>
                  </a:solidFill>
                  <a:latin typeface="方正正大黑简体" panose="02000000000000000000" pitchFamily="2" charset="-122"/>
                  <a:ea typeface="方正正大黑简体" panose="02000000000000000000" pitchFamily="2" charset="-122"/>
                </a:rPr>
                <a:t>荣获</a:t>
              </a:r>
              <a:r>
                <a:rPr lang="zh-CN" altLang="en-US" sz="9600" dirty="0">
                  <a:latin typeface="方正正大黑简体" panose="02000000000000000000" pitchFamily="2" charset="-122"/>
                  <a:ea typeface="方正正大黑简体" panose="02000000000000000000" pitchFamily="2" charset="-122"/>
                </a:rPr>
                <a:t> </a:t>
              </a:r>
              <a:endParaRPr lang="zh-CN" altLang="en-US" sz="9600" dirty="0"/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899559" y="3283359"/>
            <a:ext cx="9417084" cy="1569660"/>
            <a:chOff x="1111906" y="2644170"/>
            <a:chExt cx="9417084" cy="1569660"/>
          </a:xfrm>
        </p:grpSpPr>
        <p:sp>
          <p:nvSpPr>
            <p:cNvPr id="12" name="矩形 11"/>
            <p:cNvSpPr/>
            <p:nvPr/>
          </p:nvSpPr>
          <p:spPr>
            <a:xfrm>
              <a:off x="1111906" y="2644170"/>
              <a:ext cx="2646878" cy="156966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9600" dirty="0" smtClean="0">
                  <a:solidFill>
                    <a:srgbClr val="AFD681"/>
                  </a:solidFill>
                  <a:latin typeface="方正正大黑简体" panose="02000000000000000000" pitchFamily="2" charset="-122"/>
                  <a:ea typeface="方正正大黑简体" panose="02000000000000000000" pitchFamily="2" charset="-122"/>
                </a:rPr>
                <a:t>当选</a:t>
              </a:r>
              <a:endParaRPr lang="en-US" altLang="zh-CN" sz="5400" dirty="0">
                <a:latin typeface="方正正大黑简体" panose="02000000000000000000" pitchFamily="2" charset="-122"/>
                <a:ea typeface="方正正大黑简体" panose="02000000000000000000" pitchFamily="2" charset="-122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4137497" y="3044280"/>
              <a:ext cx="6391493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4400" dirty="0" smtClean="0">
                  <a:solidFill>
                    <a:schemeClr val="bg1"/>
                  </a:solidFill>
                  <a:latin typeface="方正正大黑简体" panose="02000000000000000000" pitchFamily="2" charset="-122"/>
                  <a:ea typeface="方正正大黑简体" panose="02000000000000000000" pitchFamily="2" charset="-122"/>
                </a:rPr>
                <a:t>小额</a:t>
              </a:r>
              <a:r>
                <a:rPr lang="zh-CN" altLang="en-US" sz="4400" dirty="0">
                  <a:solidFill>
                    <a:schemeClr val="bg1"/>
                  </a:solidFill>
                  <a:latin typeface="方正正大黑简体" panose="02000000000000000000" pitchFamily="2" charset="-122"/>
                  <a:ea typeface="方正正大黑简体" panose="02000000000000000000" pitchFamily="2" charset="-122"/>
                </a:rPr>
                <a:t>贷款协会副会长单位</a:t>
              </a:r>
              <a:endParaRPr lang="en-US" altLang="zh-CN" sz="4400" dirty="0">
                <a:solidFill>
                  <a:schemeClr val="bg1"/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958181" y="4965292"/>
            <a:ext cx="9255068" cy="1569660"/>
            <a:chOff x="1140490" y="2644170"/>
            <a:chExt cx="8626335" cy="1569660"/>
          </a:xfrm>
        </p:grpSpPr>
        <p:sp>
          <p:nvSpPr>
            <p:cNvPr id="18" name="矩形 17"/>
            <p:cNvSpPr/>
            <p:nvPr/>
          </p:nvSpPr>
          <p:spPr>
            <a:xfrm>
              <a:off x="4002271" y="2644170"/>
              <a:ext cx="5764554" cy="144655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4400" dirty="0">
                  <a:solidFill>
                    <a:schemeClr val="bg1"/>
                  </a:solidFill>
                  <a:latin typeface="方正正大黑简体" panose="02000000000000000000" pitchFamily="2" charset="-122"/>
                  <a:ea typeface="方正正大黑简体" panose="02000000000000000000" pitchFamily="2" charset="-122"/>
                </a:rPr>
                <a:t>AAA</a:t>
              </a:r>
              <a:r>
                <a:rPr lang="zh-CN" altLang="en-US" sz="4400" dirty="0" smtClean="0">
                  <a:solidFill>
                    <a:schemeClr val="bg1"/>
                  </a:solidFill>
                  <a:latin typeface="方正正大黑简体" panose="02000000000000000000" pitchFamily="2" charset="-122"/>
                  <a:ea typeface="方正正大黑简体" panose="02000000000000000000" pitchFamily="2" charset="-122"/>
                </a:rPr>
                <a:t>级小额</a:t>
              </a:r>
              <a:r>
                <a:rPr lang="zh-CN" altLang="en-US" sz="4400" dirty="0">
                  <a:solidFill>
                    <a:schemeClr val="bg1"/>
                  </a:solidFill>
                  <a:latin typeface="方正正大黑简体" panose="02000000000000000000" pitchFamily="2" charset="-122"/>
                  <a:ea typeface="方正正大黑简体" panose="02000000000000000000" pitchFamily="2" charset="-122"/>
                </a:rPr>
                <a:t>贷款</a:t>
              </a:r>
              <a:r>
                <a:rPr lang="zh-CN" altLang="en-US" sz="4400" dirty="0" smtClean="0">
                  <a:solidFill>
                    <a:schemeClr val="bg1"/>
                  </a:solidFill>
                  <a:latin typeface="方正正大黑简体" panose="02000000000000000000" pitchFamily="2" charset="-122"/>
                  <a:ea typeface="方正正大黑简体" panose="02000000000000000000" pitchFamily="2" charset="-122"/>
                </a:rPr>
                <a:t>公司监</a:t>
              </a:r>
              <a:endParaRPr lang="en-US" altLang="zh-CN" sz="4400" dirty="0" smtClean="0">
                <a:solidFill>
                  <a:schemeClr val="bg1"/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endParaRPr>
            </a:p>
            <a:p>
              <a:r>
                <a:rPr lang="zh-CN" altLang="en-US" sz="4400" dirty="0" smtClean="0">
                  <a:solidFill>
                    <a:schemeClr val="bg1"/>
                  </a:solidFill>
                  <a:latin typeface="方正正大黑简体" panose="02000000000000000000" pitchFamily="2" charset="-122"/>
                  <a:ea typeface="方正正大黑简体" panose="02000000000000000000" pitchFamily="2" charset="-122"/>
                </a:rPr>
                <a:t>管</a:t>
              </a:r>
              <a:r>
                <a:rPr lang="zh-CN" altLang="en-US" sz="4400" dirty="0">
                  <a:solidFill>
                    <a:schemeClr val="bg1"/>
                  </a:solidFill>
                  <a:latin typeface="方正正大黑简体" panose="02000000000000000000" pitchFamily="2" charset="-122"/>
                  <a:ea typeface="方正正大黑简体" panose="02000000000000000000" pitchFamily="2" charset="-122"/>
                </a:rPr>
                <a:t>等级证书</a:t>
              </a:r>
              <a:endParaRPr lang="en-US" altLang="zh-CN" sz="4400" dirty="0">
                <a:solidFill>
                  <a:schemeClr val="bg1"/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1140490" y="2644170"/>
              <a:ext cx="2467065" cy="156966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9600" dirty="0">
                  <a:solidFill>
                    <a:srgbClr val="FD6F6F"/>
                  </a:solidFill>
                  <a:latin typeface="方正正大黑简体" panose="02000000000000000000" pitchFamily="2" charset="-122"/>
                  <a:ea typeface="方正正大黑简体" panose="02000000000000000000" pitchFamily="2" charset="-122"/>
                </a:rPr>
                <a:t>获得</a:t>
              </a:r>
              <a:endParaRPr lang="zh-CN" altLang="en-US" sz="9600" dirty="0">
                <a:solidFill>
                  <a:srgbClr val="FD6F6F"/>
                </a:solidFill>
              </a:endParaRPr>
            </a:p>
          </p:txBody>
        </p:sp>
      </p:grpSp>
      <p:sp>
        <p:nvSpPr>
          <p:cNvPr id="20" name="文本框 19"/>
          <p:cNvSpPr txBox="1"/>
          <p:nvPr/>
        </p:nvSpPr>
        <p:spPr>
          <a:xfrm>
            <a:off x="269131" y="260636"/>
            <a:ext cx="301148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 smtClean="0">
                <a:solidFill>
                  <a:schemeClr val="bg1"/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社会形象</a:t>
            </a:r>
            <a:endParaRPr lang="zh-CN" altLang="en-US" sz="5400" dirty="0">
              <a:solidFill>
                <a:schemeClr val="bg1"/>
              </a:solidFill>
              <a:latin typeface="方正正大黑简体" panose="02000000000000000000" pitchFamily="2" charset="-122"/>
              <a:ea typeface="方正正大黑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911559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6036860" y="2497976"/>
            <a:ext cx="6155140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500" dirty="0" smtClean="0">
                <a:solidFill>
                  <a:schemeClr val="bg1"/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努力方向</a:t>
            </a:r>
            <a:endParaRPr lang="zh-CN" altLang="en-US" sz="11500" dirty="0">
              <a:solidFill>
                <a:schemeClr val="bg1"/>
              </a:solidFill>
              <a:latin typeface="方正正大黑简体" panose="02000000000000000000" pitchFamily="2" charset="-122"/>
              <a:ea typeface="方正正大黑简体" panose="02000000000000000000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-764345" y="-1179954"/>
            <a:ext cx="1528689" cy="110799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1400" dirty="0">
                <a:solidFill>
                  <a:schemeClr val="bg1"/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2</a:t>
            </a:r>
            <a:endParaRPr lang="zh-CN" altLang="en-US" sz="71400" dirty="0">
              <a:solidFill>
                <a:schemeClr val="bg1"/>
              </a:solidFill>
              <a:latin typeface="方正正大黑简体" panose="02000000000000000000" pitchFamily="2" charset="-122"/>
              <a:ea typeface="方正正大黑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785181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5E5E5E"/>
    </a:dk2>
    <a:lt2>
      <a:srgbClr val="DDDDDD"/>
    </a:lt2>
    <a:accent1>
      <a:srgbClr val="418AB3"/>
    </a:accent1>
    <a:accent2>
      <a:srgbClr val="A6B727"/>
    </a:accent2>
    <a:accent3>
      <a:srgbClr val="F69200"/>
    </a:accent3>
    <a:accent4>
      <a:srgbClr val="838383"/>
    </a:accent4>
    <a:accent5>
      <a:srgbClr val="FEC306"/>
    </a:accent5>
    <a:accent6>
      <a:srgbClr val="DF5327"/>
    </a:accent6>
    <a:hlink>
      <a:srgbClr val="F59E00"/>
    </a:hlink>
    <a:folHlink>
      <a:srgbClr val="B2B2B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644</TotalTime>
  <Words>381</Words>
  <Application>Microsoft Office PowerPoint</Application>
  <PresentationFormat>宽屏</PresentationFormat>
  <Paragraphs>97</Paragraphs>
  <Slides>13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13</vt:i4>
      </vt:variant>
    </vt:vector>
  </HeadingPairs>
  <TitlesOfParts>
    <vt:vector size="22" baseType="lpstr">
      <vt:lpstr>Meiryo</vt:lpstr>
      <vt:lpstr>方正正大黑简体</vt:lpstr>
      <vt:lpstr>宋体</vt:lpstr>
      <vt:lpstr>微软雅黑</vt:lpstr>
      <vt:lpstr>Arial</vt:lpstr>
      <vt:lpstr>Calibri</vt:lpstr>
      <vt:lpstr>Calibri Light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Sky123.Org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Sky123.Org</dc:creator>
  <cp:lastModifiedBy>Administrator</cp:lastModifiedBy>
  <cp:revision>83</cp:revision>
  <dcterms:created xsi:type="dcterms:W3CDTF">2015-07-02T13:51:00Z</dcterms:created>
  <dcterms:modified xsi:type="dcterms:W3CDTF">2015-11-18T12:36:53Z</dcterms:modified>
</cp:coreProperties>
</file>